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8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9.xml" ContentType="application/vnd.openxmlformats-officedocument.presentationml.notesSlide+xml"/>
  <Override PartName="/ppt/tags/tag16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8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6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FF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FF00"/>
    <a:srgbClr val="00FF00"/>
    <a:srgbClr val="FF9900"/>
    <a:srgbClr val="20F443"/>
    <a:srgbClr val="33713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-123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E8FA99-AC6B-4BF9-A5C9-7ABB35C1D7B1}" type="doc">
      <dgm:prSet loTypeId="urn:microsoft.com/office/officeart/2005/8/layout/cycle2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s-ES"/>
        </a:p>
      </dgm:t>
    </dgm:pt>
    <dgm:pt modelId="{98565C65-D9C0-43FB-A90B-BD5F779B1FDF}">
      <dgm:prSet phldrT="[Text]"/>
      <dgm:spPr/>
      <dgm:t>
        <a:bodyPr/>
        <a:lstStyle/>
        <a:p>
          <a:r>
            <a:rPr lang="es-ES" dirty="0" err="1" smtClean="0"/>
            <a:t>Rate</a:t>
          </a:r>
          <a:r>
            <a:rPr lang="es-ES" dirty="0" smtClean="0"/>
            <a:t> </a:t>
          </a:r>
          <a:r>
            <a:rPr lang="es-ES" dirty="0" err="1" smtClean="0"/>
            <a:t>equations</a:t>
          </a:r>
          <a:endParaRPr lang="es-ES" dirty="0"/>
        </a:p>
      </dgm:t>
    </dgm:pt>
    <dgm:pt modelId="{F1E22681-E917-4E13-97F6-9DA345E8ACA6}" type="parTrans" cxnId="{84741DD8-14AA-4AD8-BE9F-52057A4205F3}">
      <dgm:prSet/>
      <dgm:spPr/>
      <dgm:t>
        <a:bodyPr/>
        <a:lstStyle/>
        <a:p>
          <a:endParaRPr lang="es-ES"/>
        </a:p>
      </dgm:t>
    </dgm:pt>
    <dgm:pt modelId="{1B291C35-7EA9-4E02-A3AF-5DC0D3AE2E24}" type="sibTrans" cxnId="{84741DD8-14AA-4AD8-BE9F-52057A4205F3}">
      <dgm:prSet/>
      <dgm:spPr/>
      <dgm:t>
        <a:bodyPr/>
        <a:lstStyle/>
        <a:p>
          <a:endParaRPr lang="es-ES"/>
        </a:p>
      </dgm:t>
    </dgm:pt>
    <dgm:pt modelId="{61A033F0-1471-4CF1-9F96-B6440C1FC6A1}">
      <dgm:prSet phldrT="[Text]"/>
      <dgm:spPr/>
      <dgm:t>
        <a:bodyPr/>
        <a:lstStyle/>
        <a:p>
          <a:r>
            <a:rPr lang="es-ES" dirty="0" err="1" smtClean="0"/>
            <a:t>Radiative</a:t>
          </a:r>
          <a:r>
            <a:rPr lang="es-ES" dirty="0" smtClean="0"/>
            <a:t> transfer</a:t>
          </a:r>
          <a:endParaRPr lang="es-ES" dirty="0"/>
        </a:p>
      </dgm:t>
    </dgm:pt>
    <dgm:pt modelId="{C538ADB5-2374-4AC8-893E-1F70FEE0B88B}" type="parTrans" cxnId="{71117D54-8E1D-4D81-A02C-B57580FF26BE}">
      <dgm:prSet/>
      <dgm:spPr/>
      <dgm:t>
        <a:bodyPr/>
        <a:lstStyle/>
        <a:p>
          <a:endParaRPr lang="es-ES"/>
        </a:p>
      </dgm:t>
    </dgm:pt>
    <dgm:pt modelId="{7719F160-CCFF-4566-B5A4-2E97769D62B7}" type="sibTrans" cxnId="{71117D54-8E1D-4D81-A02C-B57580FF26BE}">
      <dgm:prSet/>
      <dgm:spPr/>
      <dgm:t>
        <a:bodyPr/>
        <a:lstStyle/>
        <a:p>
          <a:endParaRPr lang="es-ES"/>
        </a:p>
      </dgm:t>
    </dgm:pt>
    <dgm:pt modelId="{F1A8E7F0-AFD2-45DF-AD9C-10EBE21FB6F8}" type="pres">
      <dgm:prSet presAssocID="{66E8FA99-AC6B-4BF9-A5C9-7ABB35C1D7B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491D65FB-D948-45C3-AE99-01C9A4B5518B}" type="pres">
      <dgm:prSet presAssocID="{98565C65-D9C0-43FB-A90B-BD5F779B1FDF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E8C81AF-9825-4854-9EAC-7D61411615A4}" type="pres">
      <dgm:prSet presAssocID="{1B291C35-7EA9-4E02-A3AF-5DC0D3AE2E24}" presName="sibTrans" presStyleLbl="sibTrans2D1" presStyleIdx="0" presStyleCnt="2"/>
      <dgm:spPr/>
      <dgm:t>
        <a:bodyPr/>
        <a:lstStyle/>
        <a:p>
          <a:endParaRPr lang="es-ES"/>
        </a:p>
      </dgm:t>
    </dgm:pt>
    <dgm:pt modelId="{1B116629-A1A5-4A4D-B729-DBE1F3F4B3AE}" type="pres">
      <dgm:prSet presAssocID="{1B291C35-7EA9-4E02-A3AF-5DC0D3AE2E24}" presName="connectorText" presStyleLbl="sibTrans2D1" presStyleIdx="0" presStyleCnt="2"/>
      <dgm:spPr/>
      <dgm:t>
        <a:bodyPr/>
        <a:lstStyle/>
        <a:p>
          <a:endParaRPr lang="es-ES"/>
        </a:p>
      </dgm:t>
    </dgm:pt>
    <dgm:pt modelId="{D8C8212D-68A9-44EE-8D6A-16EBBE31EC27}" type="pres">
      <dgm:prSet presAssocID="{61A033F0-1471-4CF1-9F96-B6440C1FC6A1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F71FAB1-CA25-41FF-9522-B3EF163B61CF}" type="pres">
      <dgm:prSet presAssocID="{7719F160-CCFF-4566-B5A4-2E97769D62B7}" presName="sibTrans" presStyleLbl="sibTrans2D1" presStyleIdx="1" presStyleCnt="2"/>
      <dgm:spPr/>
      <dgm:t>
        <a:bodyPr/>
        <a:lstStyle/>
        <a:p>
          <a:endParaRPr lang="es-ES"/>
        </a:p>
      </dgm:t>
    </dgm:pt>
    <dgm:pt modelId="{CD34F0F0-89A6-4A71-8DE8-AD5D017DF686}" type="pres">
      <dgm:prSet presAssocID="{7719F160-CCFF-4566-B5A4-2E97769D62B7}" presName="connectorText" presStyleLbl="sibTrans2D1" presStyleIdx="1" presStyleCnt="2"/>
      <dgm:spPr/>
      <dgm:t>
        <a:bodyPr/>
        <a:lstStyle/>
        <a:p>
          <a:endParaRPr lang="es-ES"/>
        </a:p>
      </dgm:t>
    </dgm:pt>
  </dgm:ptLst>
  <dgm:cxnLst>
    <dgm:cxn modelId="{F41906EF-35FD-402E-A7F9-2494C7DA92E7}" type="presOf" srcId="{1B291C35-7EA9-4E02-A3AF-5DC0D3AE2E24}" destId="{5E8C81AF-9825-4854-9EAC-7D61411615A4}" srcOrd="0" destOrd="0" presId="urn:microsoft.com/office/officeart/2005/8/layout/cycle2"/>
    <dgm:cxn modelId="{3A95BB1A-6255-4322-B425-866E87067D4B}" type="presOf" srcId="{61A033F0-1471-4CF1-9F96-B6440C1FC6A1}" destId="{D8C8212D-68A9-44EE-8D6A-16EBBE31EC27}" srcOrd="0" destOrd="0" presId="urn:microsoft.com/office/officeart/2005/8/layout/cycle2"/>
    <dgm:cxn modelId="{212078C0-89CD-4943-A825-559A14430C6E}" type="presOf" srcId="{98565C65-D9C0-43FB-A90B-BD5F779B1FDF}" destId="{491D65FB-D948-45C3-AE99-01C9A4B5518B}" srcOrd="0" destOrd="0" presId="urn:microsoft.com/office/officeart/2005/8/layout/cycle2"/>
    <dgm:cxn modelId="{11A134C5-3252-417C-A7F0-4EC5FBA50CB7}" type="presOf" srcId="{1B291C35-7EA9-4E02-A3AF-5DC0D3AE2E24}" destId="{1B116629-A1A5-4A4D-B729-DBE1F3F4B3AE}" srcOrd="1" destOrd="0" presId="urn:microsoft.com/office/officeart/2005/8/layout/cycle2"/>
    <dgm:cxn modelId="{84741DD8-14AA-4AD8-BE9F-52057A4205F3}" srcId="{66E8FA99-AC6B-4BF9-A5C9-7ABB35C1D7B1}" destId="{98565C65-D9C0-43FB-A90B-BD5F779B1FDF}" srcOrd="0" destOrd="0" parTransId="{F1E22681-E917-4E13-97F6-9DA345E8ACA6}" sibTransId="{1B291C35-7EA9-4E02-A3AF-5DC0D3AE2E24}"/>
    <dgm:cxn modelId="{B9507493-0A44-4D15-B846-26699C155600}" type="presOf" srcId="{7719F160-CCFF-4566-B5A4-2E97769D62B7}" destId="{CD34F0F0-89A6-4A71-8DE8-AD5D017DF686}" srcOrd="1" destOrd="0" presId="urn:microsoft.com/office/officeart/2005/8/layout/cycle2"/>
    <dgm:cxn modelId="{E4F7524D-50B7-426E-AAA5-3E88D574E76A}" type="presOf" srcId="{7719F160-CCFF-4566-B5A4-2E97769D62B7}" destId="{DF71FAB1-CA25-41FF-9522-B3EF163B61CF}" srcOrd="0" destOrd="0" presId="urn:microsoft.com/office/officeart/2005/8/layout/cycle2"/>
    <dgm:cxn modelId="{52C24C77-3999-4ECB-9B6C-ABB5088F1595}" type="presOf" srcId="{66E8FA99-AC6B-4BF9-A5C9-7ABB35C1D7B1}" destId="{F1A8E7F0-AFD2-45DF-AD9C-10EBE21FB6F8}" srcOrd="0" destOrd="0" presId="urn:microsoft.com/office/officeart/2005/8/layout/cycle2"/>
    <dgm:cxn modelId="{71117D54-8E1D-4D81-A02C-B57580FF26BE}" srcId="{66E8FA99-AC6B-4BF9-A5C9-7ABB35C1D7B1}" destId="{61A033F0-1471-4CF1-9F96-B6440C1FC6A1}" srcOrd="1" destOrd="0" parTransId="{C538ADB5-2374-4AC8-893E-1F70FEE0B88B}" sibTransId="{7719F160-CCFF-4566-B5A4-2E97769D62B7}"/>
    <dgm:cxn modelId="{53F72B22-5233-467A-B760-5F3F683290DB}" type="presParOf" srcId="{F1A8E7F0-AFD2-45DF-AD9C-10EBE21FB6F8}" destId="{491D65FB-D948-45C3-AE99-01C9A4B5518B}" srcOrd="0" destOrd="0" presId="urn:microsoft.com/office/officeart/2005/8/layout/cycle2"/>
    <dgm:cxn modelId="{548BDC68-5122-4224-86E0-BE8200A83E2C}" type="presParOf" srcId="{F1A8E7F0-AFD2-45DF-AD9C-10EBE21FB6F8}" destId="{5E8C81AF-9825-4854-9EAC-7D61411615A4}" srcOrd="1" destOrd="0" presId="urn:microsoft.com/office/officeart/2005/8/layout/cycle2"/>
    <dgm:cxn modelId="{00D18854-2BED-498A-A4C1-AC44C6B9F255}" type="presParOf" srcId="{5E8C81AF-9825-4854-9EAC-7D61411615A4}" destId="{1B116629-A1A5-4A4D-B729-DBE1F3F4B3AE}" srcOrd="0" destOrd="0" presId="urn:microsoft.com/office/officeart/2005/8/layout/cycle2"/>
    <dgm:cxn modelId="{164B1247-BD22-40E0-BE87-80255EEABDB7}" type="presParOf" srcId="{F1A8E7F0-AFD2-45DF-AD9C-10EBE21FB6F8}" destId="{D8C8212D-68A9-44EE-8D6A-16EBBE31EC27}" srcOrd="2" destOrd="0" presId="urn:microsoft.com/office/officeart/2005/8/layout/cycle2"/>
    <dgm:cxn modelId="{2CD4DF80-2FF5-444E-9F7B-DBD1869AD872}" type="presParOf" srcId="{F1A8E7F0-AFD2-45DF-AD9C-10EBE21FB6F8}" destId="{DF71FAB1-CA25-41FF-9522-B3EF163B61CF}" srcOrd="3" destOrd="0" presId="urn:microsoft.com/office/officeart/2005/8/layout/cycle2"/>
    <dgm:cxn modelId="{8C3D32AB-51E0-4DD0-94D1-899FC87971FF}" type="presParOf" srcId="{DF71FAB1-CA25-41FF-9522-B3EF163B61CF}" destId="{CD34F0F0-89A6-4A71-8DE8-AD5D017DF68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1D65FB-D948-45C3-AE99-01C9A4B5518B}">
      <dsp:nvSpPr>
        <dsp:cNvPr id="0" name=""/>
        <dsp:cNvSpPr/>
      </dsp:nvSpPr>
      <dsp:spPr>
        <a:xfrm>
          <a:off x="689" y="415292"/>
          <a:ext cx="1734815" cy="17348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100" kern="1200" dirty="0" err="1" smtClean="0"/>
            <a:t>Rate</a:t>
          </a:r>
          <a:r>
            <a:rPr lang="es-ES" sz="2100" kern="1200" dirty="0" smtClean="0"/>
            <a:t> </a:t>
          </a:r>
          <a:r>
            <a:rPr lang="es-ES" sz="2100" kern="1200" dirty="0" err="1" smtClean="0"/>
            <a:t>equations</a:t>
          </a:r>
          <a:endParaRPr lang="es-ES" sz="2100" kern="1200" dirty="0"/>
        </a:p>
      </dsp:txBody>
      <dsp:txXfrm>
        <a:off x="254747" y="669350"/>
        <a:ext cx="1226699" cy="1226699"/>
      </dsp:txXfrm>
    </dsp:sp>
    <dsp:sp modelId="{5E8C81AF-9825-4854-9EAC-7D61411615A4}">
      <dsp:nvSpPr>
        <dsp:cNvPr id="0" name=""/>
        <dsp:cNvSpPr/>
      </dsp:nvSpPr>
      <dsp:spPr>
        <a:xfrm>
          <a:off x="1600324" y="170106"/>
          <a:ext cx="1081532" cy="5855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700" kern="1200"/>
        </a:p>
      </dsp:txBody>
      <dsp:txXfrm>
        <a:off x="1600324" y="287206"/>
        <a:ext cx="905882" cy="351300"/>
      </dsp:txXfrm>
    </dsp:sp>
    <dsp:sp modelId="{D8C8212D-68A9-44EE-8D6A-16EBBE31EC27}">
      <dsp:nvSpPr>
        <dsp:cNvPr id="0" name=""/>
        <dsp:cNvSpPr/>
      </dsp:nvSpPr>
      <dsp:spPr>
        <a:xfrm>
          <a:off x="2607895" y="415292"/>
          <a:ext cx="1734815" cy="17348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100" kern="1200" dirty="0" err="1" smtClean="0"/>
            <a:t>Radiative</a:t>
          </a:r>
          <a:r>
            <a:rPr lang="es-ES" sz="2100" kern="1200" dirty="0" smtClean="0"/>
            <a:t> transfer</a:t>
          </a:r>
          <a:endParaRPr lang="es-ES" sz="2100" kern="1200" dirty="0"/>
        </a:p>
      </dsp:txBody>
      <dsp:txXfrm>
        <a:off x="2861953" y="669350"/>
        <a:ext cx="1226699" cy="1226699"/>
      </dsp:txXfrm>
    </dsp:sp>
    <dsp:sp modelId="{DF71FAB1-CA25-41FF-9522-B3EF163B61CF}">
      <dsp:nvSpPr>
        <dsp:cNvPr id="0" name=""/>
        <dsp:cNvSpPr/>
      </dsp:nvSpPr>
      <dsp:spPr>
        <a:xfrm rot="10800000">
          <a:off x="1661543" y="1809793"/>
          <a:ext cx="1081532" cy="5855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700" kern="1200"/>
        </a:p>
      </dsp:txBody>
      <dsp:txXfrm rot="10800000">
        <a:off x="1837193" y="1926893"/>
        <a:ext cx="905882" cy="3513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8E1E922-78FF-4416-B6C5-CBE53EB93DCC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27641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276999"/>
          </a:xfrm>
        </p:spPr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B0949F-CA95-45D7-A0D7-C38A3B398489}" type="slidenum">
              <a:rPr lang="es-ES"/>
              <a:pPr/>
              <a:t>30</a:t>
            </a:fld>
            <a:endParaRPr lang="es-ES"/>
          </a:p>
        </p:txBody>
      </p:sp>
      <p:sp>
        <p:nvSpPr>
          <p:cNvPr id="103426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ln/>
        </p:spPr>
      </p:sp>
      <p:sp>
        <p:nvSpPr>
          <p:cNvPr id="103427" name="Rectangle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defTabSz="449263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49263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s-E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38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7E1119-FC39-4869-8B92-15D19F37E304}" type="slidenum">
              <a:rPr lang="es-ES"/>
              <a:pPr/>
              <a:t>57</a:t>
            </a:fld>
            <a:endParaRPr lang="es-ES"/>
          </a:p>
        </p:txBody>
      </p:sp>
      <p:sp>
        <p:nvSpPr>
          <p:cNvPr id="16386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ln/>
        </p:spPr>
      </p:sp>
      <p:sp>
        <p:nvSpPr>
          <p:cNvPr id="16387" name="Rectangle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defTabSz="449263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49263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s-E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58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0EB858-7C49-47F3-879D-115CBC29C4A9}" type="slidenum">
              <a:rPr lang="es-ES"/>
              <a:pPr/>
              <a:t>59</a:t>
            </a:fld>
            <a:endParaRPr lang="es-ES"/>
          </a:p>
        </p:txBody>
      </p:sp>
      <p:sp>
        <p:nvSpPr>
          <p:cNvPr id="99330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ln/>
        </p:spPr>
      </p:sp>
      <p:sp>
        <p:nvSpPr>
          <p:cNvPr id="99331" name="Rectangle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defTabSz="449263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49263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s-E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4B8ED7-794D-4B1F-BC85-0FB061E84FC0}" type="slidenum">
              <a:rPr lang="es-ES"/>
              <a:pPr/>
              <a:t>60</a:t>
            </a:fld>
            <a:endParaRPr lang="es-ES"/>
          </a:p>
        </p:txBody>
      </p:sp>
      <p:sp>
        <p:nvSpPr>
          <p:cNvPr id="84994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4995" name="Rectangle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defTabSz="449263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49263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s-E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F1A75F-4A3C-4D04-B5EC-18B31D0501A3}" type="slidenum">
              <a:rPr lang="es-ES"/>
              <a:pPr/>
              <a:t>61</a:t>
            </a:fld>
            <a:endParaRPr lang="es-ES"/>
          </a:p>
        </p:txBody>
      </p:sp>
      <p:sp>
        <p:nvSpPr>
          <p:cNvPr id="93186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93187" name="Rectangle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defTabSz="449263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49263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s-E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9F758C-7F07-4B59-A319-B3AD62AC58CD}" type="slidenum">
              <a:rPr lang="es-ES"/>
              <a:pPr/>
              <a:t>63</a:t>
            </a:fld>
            <a:endParaRPr lang="es-ES"/>
          </a:p>
        </p:txBody>
      </p:sp>
      <p:sp>
        <p:nvSpPr>
          <p:cNvPr id="112642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112643" name="Rectangle 3"/>
          <p:cNvSpPr txBox="1">
            <a:spLocks noGrp="1" noChangeArrowheads="1"/>
          </p:cNvSpPr>
          <p:nvPr>
            <p:ph type="body" idx="1"/>
          </p:nvPr>
        </p:nvSpPr>
        <p:spPr>
          <a:ln/>
        </p:spPr>
        <p:txBody>
          <a:bodyPr wrap="none" anchor="ctr"/>
          <a:lstStyle/>
          <a:p>
            <a:pPr defTabSz="449263"/>
            <a:endParaRPr lang="es-E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B4294C-462B-4A94-8E1C-A653A9F29D60}" type="slidenum">
              <a:rPr lang="es-ES"/>
              <a:pPr/>
              <a:t>92</a:t>
            </a:fld>
            <a:endParaRPr lang="es-ES"/>
          </a:p>
        </p:txBody>
      </p:sp>
      <p:sp>
        <p:nvSpPr>
          <p:cNvPr id="116738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116739" name="Rectangle 3"/>
          <p:cNvSpPr txBox="1">
            <a:spLocks noGrp="1" noChangeArrowheads="1"/>
          </p:cNvSpPr>
          <p:nvPr>
            <p:ph type="body" idx="1"/>
          </p:nvPr>
        </p:nvSpPr>
        <p:spPr>
          <a:ln/>
        </p:spPr>
        <p:txBody>
          <a:bodyPr wrap="none" anchor="ctr"/>
          <a:lstStyle/>
          <a:p>
            <a:pPr defTabSz="449263"/>
            <a:endParaRPr 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276999"/>
          </a:xfrm>
        </p:spPr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3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4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5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6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7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9F91EC-72CB-42B1-8CC8-413C37ED4E81}" type="slidenum">
              <a:rPr lang="es-ES"/>
              <a:pPr/>
              <a:t>13</a:t>
            </a:fld>
            <a:endParaRPr lang="es-ES"/>
          </a:p>
        </p:txBody>
      </p:sp>
      <p:sp>
        <p:nvSpPr>
          <p:cNvPr id="101378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ln/>
        </p:spPr>
      </p:sp>
      <p:sp>
        <p:nvSpPr>
          <p:cNvPr id="101379" name="Rectangle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defTabSz="449263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49263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s-E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9F91EC-72CB-42B1-8CC8-413C37ED4E81}" type="slidenum">
              <a:rPr lang="es-ES"/>
              <a:pPr/>
              <a:t>24</a:t>
            </a:fld>
            <a:endParaRPr lang="es-ES"/>
          </a:p>
        </p:txBody>
      </p:sp>
      <p:sp>
        <p:nvSpPr>
          <p:cNvPr id="101378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ln/>
        </p:spPr>
      </p:sp>
      <p:sp>
        <p:nvSpPr>
          <p:cNvPr id="101379" name="Rectangle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defTabSz="449263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49263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66A61C-7473-4C04-86CF-951622FA935D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69367E-C50B-48D9-8AC4-BA73478E0C65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C0B195-690F-4CDB-B31F-E3E2A976EB8C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301625" y="228600"/>
            <a:ext cx="8540750" cy="5870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01625" y="6245225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Transporte Radiativo en Líneas Moleculares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fld id="{3C83311F-DBAC-46EF-9837-DE76D121A042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0123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6E8130-D167-4B1A-83B9-EE618EF9E868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6CB204-FCC9-40DA-8BB4-150F67BFDB13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C51299-2F39-4B96-9DAC-3DE71B116D89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ECB2F0-EF4D-4506-91B8-ECEB8002073C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9E7A0A-2E6E-429A-B34C-C352ABD1E8B4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FB4C7D-ECD1-4A3B-B0E6-D6252851601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9CFAC1-F2A2-46B8-BE8D-77452279656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11CB88-F04F-48F3-AD78-BEADB38ABED4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4BA8C644-59DB-4D5A-992C-6776F0BBD877}" type="slidenum">
              <a:rPr lang="es-ES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9.xml"/><Relationship Id="rId7" Type="http://schemas.openxmlformats.org/officeDocument/2006/relationships/image" Target="../media/image20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4.png"/><Relationship Id="rId5" Type="http://schemas.openxmlformats.org/officeDocument/2006/relationships/tags" Target="../tags/tag11.xml"/><Relationship Id="rId10" Type="http://schemas.openxmlformats.org/officeDocument/2006/relationships/image" Target="../media/image23.png"/><Relationship Id="rId4" Type="http://schemas.openxmlformats.org/officeDocument/2006/relationships/tags" Target="../tags/tag10.xml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1.png"/><Relationship Id="rId7" Type="http://schemas.openxmlformats.org/officeDocument/2006/relationships/diagramQuickStyle" Target="../diagrams/quickStyl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44.pn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3.xml"/><Relationship Id="rId7" Type="http://schemas.openxmlformats.org/officeDocument/2006/relationships/notesSlide" Target="../notesSlides/notesSlide3.xml"/><Relationship Id="rId12" Type="http://schemas.openxmlformats.org/officeDocument/2006/relationships/image" Target="../media/image10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9.png"/><Relationship Id="rId5" Type="http://schemas.openxmlformats.org/officeDocument/2006/relationships/tags" Target="../tags/tag5.xml"/><Relationship Id="rId10" Type="http://schemas.openxmlformats.org/officeDocument/2006/relationships/image" Target="../media/image8.png"/><Relationship Id="rId4" Type="http://schemas.openxmlformats.org/officeDocument/2006/relationships/tags" Target="../tags/tag4.xml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goo.gl/dj2ob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image" Target="../media/image65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goo.gl/dj2ob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emf"/><Relationship Id="rId5" Type="http://schemas.openxmlformats.org/officeDocument/2006/relationships/image" Target="../media/image81.emf"/><Relationship Id="rId4" Type="http://schemas.openxmlformats.org/officeDocument/2006/relationships/image" Target="../media/image80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\\vboxsrv\CONGRESOS\SDO_MONTEREY12\PROMINENCE\movie.mpeg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goo.gl/dj2ob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image" Target="../media/image96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hyperlink" Target="http://nbviewer.ipython.org/5611869" TargetMode="Externa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wmf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wmf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w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video" Target="\Users\jtbueno\JTB\YUKIO-ANDRES-JAVIER\2005-07-07-AR10786-gb+hac+haw+had.mpg" TargetMode="Externa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115.wmf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/>
          <p:cNvSpPr/>
          <p:nvPr/>
        </p:nvSpPr>
        <p:spPr>
          <a:xfrm>
            <a:off x="617066" y="705344"/>
            <a:ext cx="7909878" cy="138022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81639" tIns="40820" rIns="81639" bIns="40820" anchor="t" anchorCtr="0" compatLnSpc="0">
            <a:spAutoFit/>
          </a:bodyPr>
          <a:lstStyle/>
          <a:p>
            <a:pPr algn="ctr">
              <a:defRPr b="0">
                <a:latin typeface="Verdana" pitchFamily="34"/>
              </a:defRPr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Solar magnetic fields: </a:t>
            </a:r>
            <a:endParaRPr lang="en-US" sz="4400" b="1" dirty="0" smtClean="0"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ato" pitchFamily="34" charset="0"/>
              <a:ea typeface="WenQuanYi Zen Hei" pitchFamily="2"/>
              <a:cs typeface="Lohit Hindi" pitchFamily="2"/>
            </a:endParaRPr>
          </a:p>
          <a:p>
            <a:pPr algn="ctr">
              <a:defRPr b="0">
                <a:latin typeface="Verdana" pitchFamily="34"/>
              </a:defRPr>
            </a:pP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diagnostics 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and </a:t>
            </a: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applications</a:t>
            </a:r>
            <a:endParaRPr lang="es-ES" sz="900" dirty="0"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ato" pitchFamily="34" charset="0"/>
              <a:ea typeface="WenQuanYi Zen Hei" pitchFamily="2"/>
              <a:cs typeface="Lohit Hindi" pitchFamily="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09628" y="2924944"/>
            <a:ext cx="49247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414399" algn="ctr">
              <a:defRPr b="0">
                <a:latin typeface="Verdana" pitchFamily="34"/>
              </a:defRPr>
            </a:pPr>
            <a:r>
              <a:rPr lang="es-ES" sz="3600" b="1" baseline="30000" dirty="0">
                <a:solidFill>
                  <a:srgbClr val="99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" pitchFamily="2" charset="0"/>
                <a:ea typeface="Roboto" pitchFamily="2" charset="0"/>
                <a:cs typeface="Lohit Hindi" pitchFamily="2"/>
              </a:rPr>
              <a:t>A. Asensio Ramos</a:t>
            </a:r>
          </a:p>
          <a:p>
            <a:pPr indent="-414399" algn="ctr">
              <a:defRPr b="0">
                <a:latin typeface="Verdana" pitchFamily="34"/>
              </a:defRPr>
            </a:pPr>
            <a:r>
              <a:rPr lang="es-ES" sz="2400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cs typeface="Lohit Hindi" pitchFamily="2"/>
              </a:rPr>
              <a:t>Instituto de Astrofísica de 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cs typeface="Lohit Hindi" pitchFamily="2"/>
              </a:rPr>
              <a:t>Canarias</a:t>
            </a:r>
            <a:endParaRPr lang="es-ES" sz="2400" dirty="0" smtClean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156176" y="6090192"/>
            <a:ext cx="2729433" cy="369395"/>
            <a:chOff x="5868144" y="6090192"/>
            <a:chExt cx="2729433" cy="36939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8144" y="6093296"/>
              <a:ext cx="366291" cy="36629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232827" y="6090192"/>
              <a:ext cx="2364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800" dirty="0" smtClean="0">
                  <a:solidFill>
                    <a:schemeClr val="accent1">
                      <a:lumMod val="50000"/>
                    </a:schemeClr>
                  </a:solidFill>
                  <a:ea typeface="WenQuanYi Zen Hei" pitchFamily="2"/>
                  <a:cs typeface="Lohit Hindi" pitchFamily="2"/>
                </a:rPr>
                <a:t>github.com/</a:t>
              </a:r>
              <a:r>
                <a:rPr lang="es-ES" sz="1800" dirty="0" err="1" smtClean="0">
                  <a:solidFill>
                    <a:schemeClr val="accent1">
                      <a:lumMod val="50000"/>
                    </a:schemeClr>
                  </a:solidFill>
                  <a:ea typeface="WenQuanYi Zen Hei" pitchFamily="2"/>
                  <a:cs typeface="Lohit Hindi" pitchFamily="2"/>
                </a:rPr>
                <a:t>aasensio</a:t>
              </a:r>
              <a:endParaRPr lang="es-ES" sz="1800" dirty="0" smtClean="0">
                <a:solidFill>
                  <a:schemeClr val="accent1">
                    <a:lumMod val="50000"/>
                  </a:schemeClr>
                </a:solidFill>
                <a:ea typeface="WenQuanYi Zen Hei" pitchFamily="2"/>
                <a:cs typeface="Lohit Hindi" pitchFamily="2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541" y="5445224"/>
            <a:ext cx="581559" cy="5815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537398" y="5517232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smtClean="0">
                <a:solidFill>
                  <a:schemeClr val="accent1">
                    <a:lumMod val="50000"/>
                  </a:schemeClr>
                </a:solidFill>
                <a:ea typeface="WenQuanYi Zen Hei" pitchFamily="2"/>
                <a:cs typeface="Lohit Hindi" pitchFamily="2"/>
              </a:rPr>
              <a:t>@</a:t>
            </a:r>
            <a:r>
              <a:rPr lang="es-ES" sz="1800" dirty="0" err="1" smtClean="0">
                <a:solidFill>
                  <a:schemeClr val="accent1">
                    <a:lumMod val="50000"/>
                  </a:schemeClr>
                </a:solidFill>
                <a:ea typeface="WenQuanYi Zen Hei" pitchFamily="2"/>
                <a:cs typeface="Lohit Hindi" pitchFamily="2"/>
              </a:rPr>
              <a:t>aasensior</a:t>
            </a:r>
            <a:endParaRPr lang="es-ES" sz="1800" dirty="0" smtClean="0">
              <a:solidFill>
                <a:schemeClr val="accent1">
                  <a:lumMod val="50000"/>
                </a:schemeClr>
              </a:solidFill>
              <a:ea typeface="WenQuanYi Zen Hei" pitchFamily="2"/>
              <a:cs typeface="Lohit Hindi" pitchFamily="2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4911824"/>
            <a:ext cx="422176" cy="42217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564218" y="4911824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smtClean="0">
                <a:solidFill>
                  <a:schemeClr val="accent1">
                    <a:lumMod val="50000"/>
                  </a:schemeClr>
                </a:solidFill>
                <a:ea typeface="WenQuanYi Zen Hei" pitchFamily="2"/>
                <a:cs typeface="Lohit Hindi" pitchFamily="2"/>
              </a:rPr>
              <a:t>aasensio.github.io/blog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6" y="6432574"/>
            <a:ext cx="1117460" cy="39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3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699419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FFFFFF"/>
                </a:solidFill>
              </a:rPr>
              <a:t>How to do the fitting?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756" y="1066800"/>
            <a:ext cx="77764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The</a:t>
            </a:r>
            <a:r>
              <a:rPr lang="es-ES" dirty="0"/>
              <a:t> (</a:t>
            </a:r>
            <a:r>
              <a:rPr lang="es-ES" dirty="0" err="1"/>
              <a:t>parameterized</a:t>
            </a:r>
            <a:r>
              <a:rPr lang="es-ES" dirty="0"/>
              <a:t>) </a:t>
            </a:r>
            <a:r>
              <a:rPr lang="es-ES" dirty="0" err="1"/>
              <a:t>atmosphere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 smtClean="0"/>
              <a:t> </a:t>
            </a:r>
            <a:r>
              <a:rPr lang="es-ES" dirty="0" err="1" smtClean="0"/>
              <a:t>modified</a:t>
            </a:r>
            <a:r>
              <a:rPr lang="es-ES" dirty="0" smtClean="0"/>
              <a:t> </a:t>
            </a:r>
            <a:r>
              <a:rPr lang="es-ES" dirty="0" err="1" smtClean="0"/>
              <a:t>iteratively</a:t>
            </a:r>
            <a:r>
              <a:rPr lang="es-ES" dirty="0" smtClean="0"/>
              <a:t> </a:t>
            </a:r>
            <a:r>
              <a:rPr lang="es-ES" dirty="0" err="1" smtClean="0"/>
              <a:t>until</a:t>
            </a:r>
            <a:r>
              <a:rPr lang="es-ES" dirty="0" smtClean="0"/>
              <a:t> a </a:t>
            </a:r>
            <a:r>
              <a:rPr lang="es-ES" dirty="0" err="1" smtClean="0"/>
              <a:t>good</a:t>
            </a:r>
            <a:endParaRPr lang="es-ES" dirty="0" smtClean="0"/>
          </a:p>
          <a:p>
            <a:pPr algn="ctr"/>
            <a:r>
              <a:rPr lang="es-ES" dirty="0" err="1" smtClean="0"/>
              <a:t>fit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obtained</a:t>
            </a:r>
            <a:r>
              <a:rPr lang="es-ES" dirty="0" smtClean="0"/>
              <a:t> in </a:t>
            </a:r>
            <a:r>
              <a:rPr lang="es-ES" dirty="0" err="1" smtClean="0"/>
              <a:t>the</a:t>
            </a:r>
            <a:r>
              <a:rPr lang="es-ES" dirty="0" smtClean="0"/>
              <a:t> Stokes </a:t>
            </a:r>
            <a:r>
              <a:rPr lang="es-ES" dirty="0" err="1" smtClean="0"/>
              <a:t>parameters</a:t>
            </a:r>
            <a:endParaRPr lang="es-ES" dirty="0" smtClean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1" y="5281612"/>
            <a:ext cx="4710113" cy="9667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2362200"/>
            <a:ext cx="77764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/>
              <a:t>Using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standard</a:t>
            </a:r>
            <a:r>
              <a:rPr lang="es-ES" dirty="0" smtClean="0"/>
              <a:t> </a:t>
            </a:r>
            <a:r>
              <a:rPr lang="es-ES" dirty="0" err="1" smtClean="0"/>
              <a:t>least-squares</a:t>
            </a:r>
            <a:r>
              <a:rPr lang="es-ES" dirty="0" smtClean="0"/>
              <a:t> </a:t>
            </a:r>
            <a:r>
              <a:rPr lang="es-ES" dirty="0" err="1" smtClean="0"/>
              <a:t>solution</a:t>
            </a:r>
            <a:r>
              <a:rPr lang="es-ES" dirty="0" smtClean="0"/>
              <a:t>,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want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minimize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endParaRPr lang="es-ES" dirty="0" smtClean="0"/>
          </a:p>
          <a:p>
            <a:pPr algn="ctr"/>
            <a:r>
              <a:rPr lang="es-ES" dirty="0" err="1" smtClean="0"/>
              <a:t>merit</a:t>
            </a:r>
            <a:r>
              <a:rPr lang="es-ES" dirty="0" smtClean="0"/>
              <a:t> </a:t>
            </a:r>
            <a:r>
              <a:rPr lang="es-ES" dirty="0" err="1" smtClean="0"/>
              <a:t>function</a:t>
            </a:r>
            <a:r>
              <a:rPr lang="es-ES" dirty="0" smtClean="0"/>
              <a:t> </a:t>
            </a:r>
            <a:r>
              <a:rPr lang="es-ES" dirty="0" err="1" smtClean="0"/>
              <a:t>that</a:t>
            </a:r>
            <a:r>
              <a:rPr lang="es-ES" dirty="0" smtClean="0"/>
              <a:t> </a:t>
            </a:r>
            <a:r>
              <a:rPr lang="es-ES" dirty="0" err="1" smtClean="0"/>
              <a:t>measures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distance</a:t>
            </a:r>
            <a:r>
              <a:rPr lang="es-ES" dirty="0" smtClean="0"/>
              <a:t> </a:t>
            </a:r>
            <a:r>
              <a:rPr lang="es-ES" dirty="0" err="1" smtClean="0"/>
              <a:t>between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</a:p>
          <a:p>
            <a:pPr algn="ctr"/>
            <a:r>
              <a:rPr lang="es-ES" dirty="0" err="1" smtClean="0"/>
              <a:t>observed</a:t>
            </a:r>
            <a:r>
              <a:rPr lang="es-ES" dirty="0" smtClean="0"/>
              <a:t> Stokes </a:t>
            </a:r>
            <a:r>
              <a:rPr lang="es-ES" dirty="0" err="1" smtClean="0"/>
              <a:t>parameters</a:t>
            </a:r>
            <a:r>
              <a:rPr lang="es-ES" dirty="0" smtClean="0"/>
              <a:t> and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synthetic</a:t>
            </a:r>
            <a:r>
              <a:rPr lang="es-ES" dirty="0" smtClean="0"/>
              <a:t> </a:t>
            </a:r>
            <a:r>
              <a:rPr lang="es-ES" dirty="0" err="1" smtClean="0"/>
              <a:t>ones</a:t>
            </a:r>
            <a:endParaRPr lang="es-E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267200" y="3943290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Synthesis</a:t>
            </a:r>
            <a:endParaRPr lang="es-E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856250" y="3962400"/>
            <a:ext cx="1694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mtClean="0"/>
              <a:t>Observations</a:t>
            </a:r>
            <a:endParaRPr lang="es-E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311503" y="6076890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Noise</a:t>
            </a:r>
            <a:endParaRPr lang="es-ES" dirty="0" smtClean="0"/>
          </a:p>
        </p:txBody>
      </p:sp>
      <p:cxnSp>
        <p:nvCxnSpPr>
          <p:cNvPr id="9" name="Straight Arrow Connector 8"/>
          <p:cNvCxnSpPr>
            <a:stCxn id="7" idx="2"/>
          </p:cNvCxnSpPr>
          <p:nvPr/>
        </p:nvCxnSpPr>
        <p:spPr bwMode="auto">
          <a:xfrm flipH="1">
            <a:off x="4726444" y="4343400"/>
            <a:ext cx="189331" cy="9382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>
            <a:stCxn id="10" idx="2"/>
          </p:cNvCxnSpPr>
          <p:nvPr/>
        </p:nvCxnSpPr>
        <p:spPr bwMode="auto">
          <a:xfrm flipH="1">
            <a:off x="6019800" y="4362510"/>
            <a:ext cx="1683798" cy="91910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>
            <a:stCxn id="11" idx="1"/>
          </p:cNvCxnSpPr>
          <p:nvPr/>
        </p:nvCxnSpPr>
        <p:spPr bwMode="auto">
          <a:xfrm flipH="1" flipV="1">
            <a:off x="5867400" y="6076890"/>
            <a:ext cx="1444103" cy="20005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85029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659210" y="76200"/>
            <a:ext cx="7825581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FFFFFF"/>
                </a:solidFill>
              </a:rPr>
              <a:t>The </a:t>
            </a:r>
            <a:r>
              <a:rPr lang="en-US" sz="2400" dirty="0" err="1" smtClean="0">
                <a:solidFill>
                  <a:srgbClr val="FFFFFF"/>
                </a:solidFill>
              </a:rPr>
              <a:t>Levenberg</a:t>
            </a:r>
            <a:r>
              <a:rPr lang="en-US" sz="2400" dirty="0" smtClean="0">
                <a:solidFill>
                  <a:srgbClr val="FFFFFF"/>
                </a:solidFill>
              </a:rPr>
              <a:t>-Marquardt algorithm in a non-linear case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39" y="990600"/>
            <a:ext cx="4288631" cy="9667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476" y="2705497"/>
            <a:ext cx="4183856" cy="3309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354" y="3644671"/>
            <a:ext cx="1876425" cy="6738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540000" y="2540000"/>
            <a:ext cx="2381" cy="238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35" y="5105400"/>
            <a:ext cx="6460331" cy="96678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514600"/>
            <a:ext cx="3672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The</a:t>
            </a:r>
            <a:r>
              <a:rPr lang="es-ES" dirty="0" smtClean="0"/>
              <a:t> Stokes </a:t>
            </a:r>
            <a:r>
              <a:rPr lang="es-ES" dirty="0" err="1" smtClean="0"/>
              <a:t>parameters</a:t>
            </a:r>
            <a:r>
              <a:rPr lang="es-ES" dirty="0" smtClean="0"/>
              <a:t> at a </a:t>
            </a:r>
          </a:p>
          <a:p>
            <a:r>
              <a:rPr lang="es-ES" dirty="0" smtClean="0"/>
              <a:t>new </a:t>
            </a:r>
            <a:r>
              <a:rPr lang="es-ES" dirty="0" err="1" smtClean="0"/>
              <a:t>value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parameters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endParaRPr lang="es-ES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1524000" y="3810000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where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217267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699419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FFFFFF"/>
                </a:solidFill>
              </a:rPr>
              <a:t>Linearizing </a:t>
            </a:r>
            <a:r>
              <a:rPr lang="en-US" sz="2400" smtClean="0">
                <a:solidFill>
                  <a:srgbClr val="FFFFFF"/>
                </a:solidFill>
              </a:rPr>
              <a:t>the algorithm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819400"/>
            <a:ext cx="3348038" cy="3905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90603" y="990600"/>
            <a:ext cx="73999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assume</a:t>
            </a:r>
            <a:r>
              <a:rPr lang="es-ES" dirty="0" smtClean="0"/>
              <a:t> </a:t>
            </a:r>
            <a:r>
              <a:rPr lang="es-ES" dirty="0" err="1" smtClean="0"/>
              <a:t>that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/>
              <a:t> </a:t>
            </a:r>
            <a:r>
              <a:rPr lang="es-ES" dirty="0" smtClean="0">
                <a:latin typeface="Symbol" pitchFamily="18" charset="2"/>
              </a:rPr>
              <a:t>c</a:t>
            </a:r>
            <a:r>
              <a:rPr lang="es-ES" baseline="30000" dirty="0" smtClean="0">
                <a:latin typeface="+mn-lt"/>
              </a:rPr>
              <a:t>2</a:t>
            </a:r>
            <a:r>
              <a:rPr lang="es-ES" dirty="0" smtClean="0"/>
              <a:t> at </a:t>
            </a:r>
            <a:r>
              <a:rPr lang="es-ES" dirty="0" err="1" smtClean="0"/>
              <a:t>the</a:t>
            </a:r>
            <a:r>
              <a:rPr lang="es-ES" dirty="0" smtClean="0"/>
              <a:t> new position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close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endParaRPr lang="es-ES" dirty="0" smtClean="0"/>
          </a:p>
          <a:p>
            <a:pPr algn="ctr"/>
            <a:r>
              <a:rPr lang="es-ES" dirty="0" err="1" smtClean="0"/>
              <a:t>minimum</a:t>
            </a:r>
            <a:r>
              <a:rPr lang="es-ES" dirty="0" smtClean="0"/>
              <a:t>.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find</a:t>
            </a:r>
            <a:r>
              <a:rPr lang="es-ES" dirty="0" smtClean="0"/>
              <a:t> </a:t>
            </a:r>
            <a:r>
              <a:rPr lang="es-ES" dirty="0" err="1" smtClean="0"/>
              <a:t>this</a:t>
            </a:r>
            <a:r>
              <a:rPr lang="es-ES" dirty="0" smtClean="0"/>
              <a:t> position </a:t>
            </a:r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dirty="0" err="1" smtClean="0"/>
              <a:t>setting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derivative</a:t>
            </a:r>
            <a:r>
              <a:rPr lang="es-ES" dirty="0" smtClean="0"/>
              <a:t> </a:t>
            </a:r>
            <a:r>
              <a:rPr lang="es-ES" dirty="0" err="1" smtClean="0"/>
              <a:t>equal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endParaRPr lang="es-ES" dirty="0" smtClean="0"/>
          </a:p>
          <a:p>
            <a:pPr algn="ctr"/>
            <a:r>
              <a:rPr lang="es-ES" dirty="0" err="1" smtClean="0"/>
              <a:t>zero</a:t>
            </a:r>
            <a:r>
              <a:rPr lang="es-ES" dirty="0" smtClean="0"/>
              <a:t> and </a:t>
            </a:r>
            <a:r>
              <a:rPr lang="es-ES" dirty="0" err="1" smtClean="0"/>
              <a:t>solving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b="1" dirty="0" smtClean="0">
                <a:latin typeface="Symbol" pitchFamily="18" charset="2"/>
              </a:rPr>
              <a:t>d</a:t>
            </a: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175" y="5857875"/>
            <a:ext cx="4057650" cy="3905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2000" y="2819400"/>
            <a:ext cx="4076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Solve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b="1" dirty="0" smtClean="0">
                <a:latin typeface="Symbol" pitchFamily="18" charset="2"/>
              </a:rPr>
              <a:t>d</a:t>
            </a:r>
            <a:r>
              <a:rPr lang="es-ES" dirty="0" smtClean="0"/>
              <a:t> in </a:t>
            </a:r>
            <a:r>
              <a:rPr lang="es-ES" dirty="0" err="1" smtClean="0"/>
              <a:t>the</a:t>
            </a:r>
            <a:r>
              <a:rPr lang="es-ES" dirty="0" smtClean="0"/>
              <a:t> linear </a:t>
            </a:r>
            <a:r>
              <a:rPr lang="es-ES" dirty="0" err="1" smtClean="0"/>
              <a:t>system</a:t>
            </a:r>
            <a:r>
              <a:rPr lang="es-ES" dirty="0" smtClean="0"/>
              <a:t> </a:t>
            </a:r>
            <a:r>
              <a:rPr lang="es-ES" dirty="0" smtClean="0">
                <a:sym typeface="Wingdings" pitchFamily="2" charset="2"/>
              </a:rPr>
              <a:t></a:t>
            </a:r>
            <a:endParaRPr lang="es-E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1240800" y="4318337"/>
            <a:ext cx="66624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/>
              <a:t>Levenberg</a:t>
            </a:r>
            <a:r>
              <a:rPr lang="es-ES" dirty="0" smtClean="0"/>
              <a:t> </a:t>
            </a:r>
            <a:r>
              <a:rPr lang="es-ES" dirty="0" err="1" smtClean="0"/>
              <a:t>introduced</a:t>
            </a:r>
            <a:r>
              <a:rPr lang="es-ES" dirty="0" smtClean="0"/>
              <a:t> a </a:t>
            </a:r>
            <a:r>
              <a:rPr lang="es-ES" dirty="0" err="1" smtClean="0"/>
              <a:t>damping</a:t>
            </a:r>
            <a:r>
              <a:rPr lang="es-ES" dirty="0" smtClean="0"/>
              <a:t> </a:t>
            </a:r>
            <a:r>
              <a:rPr lang="es-ES" dirty="0" err="1" smtClean="0"/>
              <a:t>that</a:t>
            </a:r>
            <a:r>
              <a:rPr lang="es-ES" dirty="0" smtClean="0"/>
              <a:t> </a:t>
            </a:r>
            <a:r>
              <a:rPr lang="es-ES" dirty="0" err="1" smtClean="0"/>
              <a:t>shifts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dirty="0" smtClean="0"/>
              <a:t> a </a:t>
            </a:r>
            <a:r>
              <a:rPr lang="es-ES" dirty="0" err="1" smtClean="0"/>
              <a:t>purely</a:t>
            </a:r>
            <a:endParaRPr lang="es-ES" dirty="0" smtClean="0"/>
          </a:p>
          <a:p>
            <a:pPr algn="ctr"/>
            <a:r>
              <a:rPr lang="es-ES" dirty="0" smtClean="0"/>
              <a:t>Gauss-Newton </a:t>
            </a:r>
            <a:r>
              <a:rPr lang="es-ES" dirty="0" err="1" smtClean="0"/>
              <a:t>method</a:t>
            </a:r>
            <a:r>
              <a:rPr lang="es-ES" dirty="0" smtClean="0"/>
              <a:t> (</a:t>
            </a:r>
            <a:r>
              <a:rPr lang="es-ES" dirty="0" smtClean="0">
                <a:latin typeface="Symbol" pitchFamily="18" charset="2"/>
              </a:rPr>
              <a:t>l</a:t>
            </a:r>
            <a:r>
              <a:rPr lang="es-ES" dirty="0" smtClean="0"/>
              <a:t>&lt;&lt;1) </a:t>
            </a:r>
            <a:r>
              <a:rPr lang="es-ES" dirty="0" err="1" smtClean="0"/>
              <a:t>to</a:t>
            </a:r>
            <a:r>
              <a:rPr lang="es-ES" dirty="0" smtClean="0"/>
              <a:t> a </a:t>
            </a:r>
            <a:r>
              <a:rPr lang="es-ES" dirty="0" err="1" smtClean="0"/>
              <a:t>conjugate</a:t>
            </a:r>
            <a:r>
              <a:rPr lang="es-ES" dirty="0" smtClean="0"/>
              <a:t> </a:t>
            </a:r>
          </a:p>
          <a:p>
            <a:pPr algn="ctr"/>
            <a:r>
              <a:rPr lang="es-ES" dirty="0" err="1" smtClean="0"/>
              <a:t>gradient</a:t>
            </a:r>
            <a:r>
              <a:rPr lang="es-ES" dirty="0" smtClean="0"/>
              <a:t> </a:t>
            </a:r>
            <a:r>
              <a:rPr lang="es-ES" dirty="0" err="1" smtClean="0"/>
              <a:t>method</a:t>
            </a:r>
            <a:r>
              <a:rPr lang="es-ES" dirty="0" smtClean="0"/>
              <a:t> (</a:t>
            </a:r>
            <a:r>
              <a:rPr lang="es-ES" dirty="0" smtClean="0">
                <a:latin typeface="Symbol" pitchFamily="18" charset="2"/>
              </a:rPr>
              <a:t>l</a:t>
            </a:r>
            <a:r>
              <a:rPr lang="es-ES" dirty="0" smtClean="0"/>
              <a:t>&gt;&gt;1)</a:t>
            </a:r>
          </a:p>
        </p:txBody>
      </p:sp>
    </p:spTree>
    <p:extLst>
      <p:ext uri="{BB962C8B-B14F-4D97-AF65-F5344CB8AC3E}">
        <p14:creationId xmlns:p14="http://schemas.microsoft.com/office/powerpoint/2010/main" val="401495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61" name="Group 9"/>
          <p:cNvGrpSpPr>
            <a:grpSpLocks/>
          </p:cNvGrpSpPr>
          <p:nvPr/>
        </p:nvGrpSpPr>
        <p:grpSpPr bwMode="auto">
          <a:xfrm>
            <a:off x="989013" y="1417638"/>
            <a:ext cx="1689100" cy="457200"/>
            <a:chOff x="624" y="1344"/>
            <a:chExt cx="1064" cy="288"/>
          </a:xfrm>
        </p:grpSpPr>
        <p:sp>
          <p:nvSpPr>
            <p:cNvPr id="100362" name="AutoShape 10"/>
            <p:cNvSpPr>
              <a:spLocks noChangeArrowheads="1"/>
            </p:cNvSpPr>
            <p:nvPr/>
          </p:nvSpPr>
          <p:spPr bwMode="auto">
            <a:xfrm>
              <a:off x="624" y="1344"/>
              <a:ext cx="1056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00363" name="Text Box 11"/>
            <p:cNvSpPr txBox="1">
              <a:spLocks noChangeArrowheads="1"/>
            </p:cNvSpPr>
            <p:nvPr/>
          </p:nvSpPr>
          <p:spPr bwMode="auto">
            <a:xfrm>
              <a:off x="672" y="1375"/>
              <a:ext cx="10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600">
                  <a:solidFill>
                    <a:srgbClr val="000000"/>
                  </a:solidFill>
                  <a:latin typeface="Tahoma" charset="0"/>
                </a:rPr>
                <a:t>B, </a:t>
              </a:r>
              <a:r>
                <a:rPr lang="en-GB" sz="1600">
                  <a:solidFill>
                    <a:srgbClr val="000000"/>
                  </a:solidFill>
                  <a:latin typeface="Symbol" pitchFamily="18" charset="2"/>
                </a:rPr>
                <a:t>h</a:t>
              </a:r>
              <a:r>
                <a:rPr lang="en-GB" sz="1600">
                  <a:solidFill>
                    <a:srgbClr val="000000"/>
                  </a:solidFill>
                  <a:latin typeface="Tahoma" charset="0"/>
                </a:rPr>
                <a:t>, v</a:t>
              </a:r>
              <a:r>
                <a:rPr lang="en-GB" sz="1600" baseline="-25000">
                  <a:solidFill>
                    <a:srgbClr val="000000"/>
                  </a:solidFill>
                  <a:latin typeface="Tahoma" charset="0"/>
                </a:rPr>
                <a:t>th</a:t>
              </a:r>
              <a:r>
                <a:rPr lang="en-GB" sz="1600">
                  <a:solidFill>
                    <a:srgbClr val="000000"/>
                  </a:solidFill>
                  <a:latin typeface="Tahoma" charset="0"/>
                </a:rPr>
                <a:t>, v</a:t>
              </a:r>
              <a:r>
                <a:rPr lang="en-GB" sz="1600" baseline="-25000">
                  <a:solidFill>
                    <a:srgbClr val="000000"/>
                  </a:solidFill>
                  <a:latin typeface="Tahoma" charset="0"/>
                </a:rPr>
                <a:t>mac</a:t>
              </a:r>
              <a:r>
                <a:rPr lang="en-GB" sz="1600">
                  <a:solidFill>
                    <a:srgbClr val="000000"/>
                  </a:solidFill>
                  <a:latin typeface="Tahoma" charset="0"/>
                </a:rPr>
                <a:t>, a</a:t>
              </a:r>
            </a:p>
          </p:txBody>
        </p:sp>
      </p:grpSp>
      <p:grpSp>
        <p:nvGrpSpPr>
          <p:cNvPr id="100367" name="Group 15"/>
          <p:cNvGrpSpPr>
            <a:grpSpLocks/>
          </p:cNvGrpSpPr>
          <p:nvPr/>
        </p:nvGrpSpPr>
        <p:grpSpPr bwMode="auto">
          <a:xfrm>
            <a:off x="4191000" y="2484438"/>
            <a:ext cx="1981200" cy="685800"/>
            <a:chOff x="2640" y="2016"/>
            <a:chExt cx="1248" cy="432"/>
          </a:xfrm>
        </p:grpSpPr>
        <p:sp>
          <p:nvSpPr>
            <p:cNvPr id="100368" name="AutoShape 16"/>
            <p:cNvSpPr>
              <a:spLocks noChangeArrowheads="1"/>
            </p:cNvSpPr>
            <p:nvPr/>
          </p:nvSpPr>
          <p:spPr bwMode="auto">
            <a:xfrm>
              <a:off x="2640" y="2016"/>
              <a:ext cx="1248" cy="432"/>
            </a:xfrm>
            <a:prstGeom prst="flowChartInputOutput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00369" name="Text Box 17"/>
            <p:cNvSpPr txBox="1">
              <a:spLocks noChangeArrowheads="1"/>
            </p:cNvSpPr>
            <p:nvPr/>
          </p:nvSpPr>
          <p:spPr bwMode="auto">
            <a:xfrm>
              <a:off x="2832" y="2064"/>
              <a:ext cx="834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Tahoma" charset="0"/>
                </a:rPr>
                <a:t>Observed</a:t>
              </a:r>
            </a:p>
            <a:p>
              <a:pPr algn="ctr"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Tahoma" charset="0"/>
                </a:rPr>
                <a:t>Stokes profiles</a:t>
              </a:r>
            </a:p>
          </p:txBody>
        </p:sp>
      </p:grpSp>
      <p:grpSp>
        <p:nvGrpSpPr>
          <p:cNvPr id="100370" name="Group 18"/>
          <p:cNvGrpSpPr>
            <a:grpSpLocks/>
          </p:cNvGrpSpPr>
          <p:nvPr/>
        </p:nvGrpSpPr>
        <p:grpSpPr bwMode="auto">
          <a:xfrm>
            <a:off x="7010400" y="1417638"/>
            <a:ext cx="1600200" cy="457200"/>
            <a:chOff x="4416" y="1344"/>
            <a:chExt cx="1008" cy="288"/>
          </a:xfrm>
        </p:grpSpPr>
        <p:sp>
          <p:nvSpPr>
            <p:cNvPr id="100371" name="AutoShape 19"/>
            <p:cNvSpPr>
              <a:spLocks noChangeArrowheads="1"/>
            </p:cNvSpPr>
            <p:nvPr/>
          </p:nvSpPr>
          <p:spPr bwMode="auto">
            <a:xfrm>
              <a:off x="4416" y="1344"/>
              <a:ext cx="1008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00372" name="Text Box 20"/>
            <p:cNvSpPr txBox="1">
              <a:spLocks noChangeArrowheads="1"/>
            </p:cNvSpPr>
            <p:nvPr/>
          </p:nvSpPr>
          <p:spPr bwMode="auto">
            <a:xfrm>
              <a:off x="4416" y="1392"/>
              <a:ext cx="98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Tahoma" charset="0"/>
                </a:rPr>
                <a:t>Emergent profiles</a:t>
              </a:r>
            </a:p>
          </p:txBody>
        </p:sp>
      </p:grpSp>
      <p:sp>
        <p:nvSpPr>
          <p:cNvPr id="100373" name="AutoShape 21"/>
          <p:cNvSpPr>
            <a:spLocks noChangeArrowheads="1"/>
          </p:cNvSpPr>
          <p:nvPr/>
        </p:nvSpPr>
        <p:spPr bwMode="auto">
          <a:xfrm>
            <a:off x="3733800" y="3932238"/>
            <a:ext cx="2209800" cy="914400"/>
          </a:xfrm>
          <a:prstGeom prst="flowChartDecision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Symbol" pitchFamily="18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Symbol" pitchFamily="18" charset="2"/>
              </a:rPr>
              <a:t></a:t>
            </a:r>
            <a:r>
              <a:rPr lang="en-GB" sz="1400" baseline="30000">
                <a:solidFill>
                  <a:srgbClr val="000000"/>
                </a:solidFill>
                <a:latin typeface="Tahoma" charset="0"/>
              </a:rPr>
              <a:t>2</a:t>
            </a:r>
            <a:r>
              <a:rPr lang="en-GB" sz="1400">
                <a:solidFill>
                  <a:srgbClr val="000000"/>
                </a:solidFill>
                <a:latin typeface="Tahoma" charset="0"/>
              </a:rPr>
              <a:t> smaller than</a:t>
            </a:r>
          </a:p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Tahoma" charset="0"/>
              </a:rPr>
              <a:t>previous?</a:t>
            </a:r>
          </a:p>
        </p:txBody>
      </p:sp>
      <p:sp>
        <p:nvSpPr>
          <p:cNvPr id="100374" name="AutoShape 22"/>
          <p:cNvSpPr>
            <a:spLocks noChangeArrowheads="1"/>
          </p:cNvSpPr>
          <p:nvPr/>
        </p:nvSpPr>
        <p:spPr bwMode="auto">
          <a:xfrm>
            <a:off x="6705600" y="2560638"/>
            <a:ext cx="2133600" cy="457200"/>
          </a:xfrm>
          <a:prstGeom prst="flowChart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0375" name="Text Box 23"/>
          <p:cNvSpPr txBox="1">
            <a:spLocks noChangeArrowheads="1"/>
          </p:cNvSpPr>
          <p:nvPr/>
        </p:nvSpPr>
        <p:spPr bwMode="auto">
          <a:xfrm>
            <a:off x="6735763" y="2638425"/>
            <a:ext cx="2070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Tahoma" charset="0"/>
              <a:buNone/>
            </a:pPr>
            <a:r>
              <a:rPr lang="en-GB" sz="1400">
                <a:solidFill>
                  <a:srgbClr val="000000"/>
                </a:solidFill>
                <a:latin typeface="Tahoma" charset="0"/>
              </a:rPr>
              <a:t>Statistical estimator (</a:t>
            </a:r>
            <a:r>
              <a:rPr lang="en-GB" sz="1400">
                <a:solidFill>
                  <a:srgbClr val="000000"/>
                </a:solidFill>
                <a:latin typeface="Symbol" pitchFamily="18" charset="2"/>
              </a:rPr>
              <a:t></a:t>
            </a:r>
            <a:r>
              <a:rPr lang="en-GB" sz="1400" baseline="30000">
                <a:solidFill>
                  <a:srgbClr val="000000"/>
                </a:solidFill>
                <a:latin typeface="Tahoma" charset="0"/>
              </a:rPr>
              <a:t>2</a:t>
            </a:r>
            <a:r>
              <a:rPr lang="en-GB" sz="1400">
                <a:solidFill>
                  <a:srgbClr val="000000"/>
                </a:solidFill>
                <a:latin typeface="Tahoma" charset="0"/>
              </a:rPr>
              <a:t>)</a:t>
            </a:r>
          </a:p>
        </p:txBody>
      </p:sp>
      <p:sp>
        <p:nvSpPr>
          <p:cNvPr id="100376" name="AutoShape 24"/>
          <p:cNvSpPr>
            <a:spLocks noChangeArrowheads="1"/>
          </p:cNvSpPr>
          <p:nvPr/>
        </p:nvSpPr>
        <p:spPr bwMode="auto">
          <a:xfrm>
            <a:off x="3962400" y="5532438"/>
            <a:ext cx="1676400" cy="381000"/>
          </a:xfrm>
          <a:prstGeom prst="flowChart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Tahoma" charset="0"/>
              </a:rPr>
              <a:t>Save parameters</a:t>
            </a:r>
          </a:p>
        </p:txBody>
      </p:sp>
      <p:sp>
        <p:nvSpPr>
          <p:cNvPr id="100377" name="AutoShape 25"/>
          <p:cNvSpPr>
            <a:spLocks noChangeArrowheads="1"/>
          </p:cNvSpPr>
          <p:nvPr/>
        </p:nvSpPr>
        <p:spPr bwMode="auto">
          <a:xfrm>
            <a:off x="609600" y="4160838"/>
            <a:ext cx="2133600" cy="457200"/>
          </a:xfrm>
          <a:prstGeom prst="flowChartAlternate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Tahoma" charset="0"/>
              </a:rPr>
              <a:t>Propose another</a:t>
            </a:r>
          </a:p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Tahoma" charset="0"/>
              </a:rPr>
              <a:t>set of parameters</a:t>
            </a:r>
          </a:p>
        </p:txBody>
      </p:sp>
      <p:sp>
        <p:nvSpPr>
          <p:cNvPr id="100379" name="AutoShape 27"/>
          <p:cNvSpPr>
            <a:spLocks noChangeArrowheads="1"/>
          </p:cNvSpPr>
          <p:nvPr/>
        </p:nvSpPr>
        <p:spPr bwMode="auto">
          <a:xfrm>
            <a:off x="2817813" y="1560513"/>
            <a:ext cx="3914775" cy="238125"/>
          </a:xfrm>
          <a:prstGeom prst="rightArrow">
            <a:avLst>
              <a:gd name="adj1" fmla="val 50000"/>
              <a:gd name="adj2" fmla="val 41100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0382" name="AutoShape 30"/>
          <p:cNvSpPr>
            <a:spLocks noChangeArrowheads="1"/>
          </p:cNvSpPr>
          <p:nvPr/>
        </p:nvSpPr>
        <p:spPr bwMode="auto">
          <a:xfrm>
            <a:off x="7620000" y="2027238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0383" name="AutoShape 31"/>
          <p:cNvSpPr>
            <a:spLocks noChangeArrowheads="1"/>
          </p:cNvSpPr>
          <p:nvPr/>
        </p:nvSpPr>
        <p:spPr bwMode="auto">
          <a:xfrm>
            <a:off x="6172200" y="2713038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0384" name="AutoShape 32"/>
          <p:cNvSpPr>
            <a:spLocks noChangeArrowheads="1"/>
          </p:cNvSpPr>
          <p:nvPr/>
        </p:nvSpPr>
        <p:spPr bwMode="auto">
          <a:xfrm>
            <a:off x="2971800" y="4313238"/>
            <a:ext cx="609600" cy="228600"/>
          </a:xfrm>
          <a:prstGeom prst="leftArrow">
            <a:avLst>
              <a:gd name="adj1" fmla="val 50000"/>
              <a:gd name="adj2" fmla="val 66667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0385" name="AutoShape 33"/>
          <p:cNvSpPr>
            <a:spLocks noChangeArrowheads="1"/>
          </p:cNvSpPr>
          <p:nvPr/>
        </p:nvSpPr>
        <p:spPr bwMode="auto">
          <a:xfrm>
            <a:off x="4648200" y="4999038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0386" name="AutoShape 34"/>
          <p:cNvSpPr>
            <a:spLocks noChangeArrowheads="1"/>
          </p:cNvSpPr>
          <p:nvPr/>
        </p:nvSpPr>
        <p:spPr bwMode="auto">
          <a:xfrm>
            <a:off x="7620000" y="3322638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0387" name="AutoShape 35"/>
          <p:cNvSpPr>
            <a:spLocks noChangeArrowheads="1"/>
          </p:cNvSpPr>
          <p:nvPr/>
        </p:nvSpPr>
        <p:spPr bwMode="auto">
          <a:xfrm flipH="1">
            <a:off x="1295400" y="4922838"/>
            <a:ext cx="2438400" cy="838200"/>
          </a:xfrm>
          <a:custGeom>
            <a:avLst/>
            <a:gdLst>
              <a:gd name="G0" fmla="+- 13777 0 0"/>
              <a:gd name="G1" fmla="+- 18500 0 0"/>
              <a:gd name="G2" fmla="+- 7200 0 0"/>
              <a:gd name="G3" fmla="*/ 13777 1 2"/>
              <a:gd name="G4" fmla="+- G3 10800 0"/>
              <a:gd name="G5" fmla="+- 21600 13777 18500"/>
              <a:gd name="G6" fmla="+- 18500 7200 0"/>
              <a:gd name="G7" fmla="*/ G6 1 2"/>
              <a:gd name="G8" fmla="*/ 18500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8500 1 2"/>
              <a:gd name="G15" fmla="+- G5 0 G4"/>
              <a:gd name="G16" fmla="+- G0 0 G4"/>
              <a:gd name="G17" fmla="*/ G2 G15 G16"/>
              <a:gd name="T0" fmla="*/ 17689 w 21600"/>
              <a:gd name="T1" fmla="*/ 0 h 21600"/>
              <a:gd name="T2" fmla="*/ 13777 w 21600"/>
              <a:gd name="T3" fmla="*/ 7200 h 21600"/>
              <a:gd name="T4" fmla="*/ 0 w 21600"/>
              <a:gd name="T5" fmla="*/ 20653 h 21600"/>
              <a:gd name="T6" fmla="*/ 9250 w 21600"/>
              <a:gd name="T7" fmla="*/ 21600 h 21600"/>
              <a:gd name="T8" fmla="*/ 18500 w 21600"/>
              <a:gd name="T9" fmla="*/ 15003 h 21600"/>
              <a:gd name="T10" fmla="*/ 21600 w 21600"/>
              <a:gd name="T11" fmla="*/ 720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689" y="0"/>
                </a:moveTo>
                <a:lnTo>
                  <a:pt x="13777" y="7200"/>
                </a:lnTo>
                <a:lnTo>
                  <a:pt x="16877" y="7200"/>
                </a:lnTo>
                <a:lnTo>
                  <a:pt x="16877" y="19705"/>
                </a:lnTo>
                <a:lnTo>
                  <a:pt x="0" y="19705"/>
                </a:lnTo>
                <a:lnTo>
                  <a:pt x="0" y="21600"/>
                </a:lnTo>
                <a:lnTo>
                  <a:pt x="18500" y="21600"/>
                </a:lnTo>
                <a:lnTo>
                  <a:pt x="18500" y="7200"/>
                </a:lnTo>
                <a:lnTo>
                  <a:pt x="21600" y="7200"/>
                </a:lnTo>
                <a:close/>
              </a:path>
            </a:pathLst>
          </a:cu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0388" name="Text Box 36"/>
          <p:cNvSpPr txBox="1">
            <a:spLocks noChangeArrowheads="1"/>
          </p:cNvSpPr>
          <p:nvPr/>
        </p:nvSpPr>
        <p:spPr bwMode="auto">
          <a:xfrm>
            <a:off x="5029200" y="4929188"/>
            <a:ext cx="6111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Tahoma" charset="0"/>
              </a:rPr>
              <a:t>YES</a:t>
            </a:r>
          </a:p>
        </p:txBody>
      </p:sp>
      <p:sp>
        <p:nvSpPr>
          <p:cNvPr id="100389" name="Text Box 37"/>
          <p:cNvSpPr txBox="1">
            <a:spLocks noChangeArrowheads="1"/>
          </p:cNvSpPr>
          <p:nvPr/>
        </p:nvSpPr>
        <p:spPr bwMode="auto">
          <a:xfrm>
            <a:off x="3048000" y="3916363"/>
            <a:ext cx="5302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Tahoma" charset="0"/>
              </a:rPr>
              <a:t>NO</a:t>
            </a:r>
          </a:p>
        </p:txBody>
      </p:sp>
      <p:sp>
        <p:nvSpPr>
          <p:cNvPr id="100390" name="AutoShape 38"/>
          <p:cNvSpPr>
            <a:spLocks noChangeArrowheads="1"/>
          </p:cNvSpPr>
          <p:nvPr/>
        </p:nvSpPr>
        <p:spPr bwMode="auto">
          <a:xfrm>
            <a:off x="6858000" y="3932238"/>
            <a:ext cx="1905000" cy="914400"/>
          </a:xfrm>
          <a:prstGeom prst="flowChartDecision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Tahoma" charset="0"/>
              </a:rPr>
              <a:t>Convergence?</a:t>
            </a:r>
          </a:p>
        </p:txBody>
      </p:sp>
      <p:sp>
        <p:nvSpPr>
          <p:cNvPr id="100391" name="AutoShape 39"/>
          <p:cNvSpPr>
            <a:spLocks noChangeArrowheads="1"/>
          </p:cNvSpPr>
          <p:nvPr/>
        </p:nvSpPr>
        <p:spPr bwMode="auto">
          <a:xfrm>
            <a:off x="7239000" y="5532438"/>
            <a:ext cx="1143000" cy="457200"/>
          </a:xfrm>
          <a:prstGeom prst="flowChart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>
                <a:solidFill>
                  <a:srgbClr val="000000"/>
                </a:solidFill>
                <a:latin typeface="Tahoma" charset="0"/>
              </a:rPr>
              <a:t>EXIT</a:t>
            </a:r>
          </a:p>
        </p:txBody>
      </p:sp>
      <p:sp>
        <p:nvSpPr>
          <p:cNvPr id="100392" name="AutoShape 40"/>
          <p:cNvSpPr>
            <a:spLocks noChangeArrowheads="1"/>
          </p:cNvSpPr>
          <p:nvPr/>
        </p:nvSpPr>
        <p:spPr bwMode="auto">
          <a:xfrm>
            <a:off x="7620000" y="4999038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0393" name="AutoShape 41"/>
          <p:cNvSpPr>
            <a:spLocks noChangeArrowheads="1"/>
          </p:cNvSpPr>
          <p:nvPr/>
        </p:nvSpPr>
        <p:spPr bwMode="auto">
          <a:xfrm>
            <a:off x="6248400" y="4313238"/>
            <a:ext cx="457200" cy="2286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0394" name="AutoShape 42"/>
          <p:cNvSpPr>
            <a:spLocks noChangeArrowheads="1"/>
          </p:cNvSpPr>
          <p:nvPr/>
        </p:nvSpPr>
        <p:spPr bwMode="auto">
          <a:xfrm>
            <a:off x="1600200" y="2179638"/>
            <a:ext cx="304800" cy="1752600"/>
          </a:xfrm>
          <a:prstGeom prst="upArrow">
            <a:avLst>
              <a:gd name="adj1" fmla="val 50000"/>
              <a:gd name="adj2" fmla="val 1437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0395" name="Text Box 43"/>
          <p:cNvSpPr txBox="1">
            <a:spLocks noChangeArrowheads="1"/>
          </p:cNvSpPr>
          <p:nvPr/>
        </p:nvSpPr>
        <p:spPr bwMode="auto">
          <a:xfrm>
            <a:off x="6248400" y="3932238"/>
            <a:ext cx="5302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Tahoma" charset="0"/>
              </a:rPr>
              <a:t>NO</a:t>
            </a:r>
          </a:p>
        </p:txBody>
      </p:sp>
      <p:sp>
        <p:nvSpPr>
          <p:cNvPr id="100396" name="Text Box 44"/>
          <p:cNvSpPr txBox="1">
            <a:spLocks noChangeArrowheads="1"/>
          </p:cNvSpPr>
          <p:nvPr/>
        </p:nvSpPr>
        <p:spPr bwMode="auto">
          <a:xfrm>
            <a:off x="7920038" y="4922838"/>
            <a:ext cx="6111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Tahoma" charset="0"/>
              </a:rPr>
              <a:t>YES</a:t>
            </a:r>
          </a:p>
        </p:txBody>
      </p:sp>
      <p:sp>
        <p:nvSpPr>
          <p:cNvPr id="100397" name="Rectangle 45"/>
          <p:cNvSpPr>
            <a:spLocks noChangeArrowheads="1"/>
          </p:cNvSpPr>
          <p:nvPr/>
        </p:nvSpPr>
        <p:spPr bwMode="auto">
          <a:xfrm>
            <a:off x="684213" y="1341438"/>
            <a:ext cx="2209800" cy="609600"/>
          </a:xfrm>
          <a:prstGeom prst="rect">
            <a:avLst/>
          </a:prstGeom>
          <a:noFill/>
          <a:ln w="5724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0398" name="Rectangle 46"/>
          <p:cNvSpPr>
            <a:spLocks noChangeArrowheads="1"/>
          </p:cNvSpPr>
          <p:nvPr/>
        </p:nvSpPr>
        <p:spPr bwMode="auto">
          <a:xfrm>
            <a:off x="457200" y="4084638"/>
            <a:ext cx="2438400" cy="609600"/>
          </a:xfrm>
          <a:prstGeom prst="rect">
            <a:avLst/>
          </a:prstGeom>
          <a:noFill/>
          <a:ln w="5724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0399" name="Text Box 47"/>
          <p:cNvSpPr txBox="1">
            <a:spLocks noChangeArrowheads="1"/>
          </p:cNvSpPr>
          <p:nvPr/>
        </p:nvSpPr>
        <p:spPr bwMode="auto">
          <a:xfrm>
            <a:off x="3072805" y="57150"/>
            <a:ext cx="3014264" cy="479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 sz="2400" dirty="0">
                <a:solidFill>
                  <a:srgbClr val="FFFFFF"/>
                </a:solidFill>
              </a:rPr>
              <a:t>Inversion </a:t>
            </a:r>
            <a:r>
              <a:rPr lang="en-GB" sz="2400" dirty="0" smtClean="0">
                <a:solidFill>
                  <a:srgbClr val="FFFFFF"/>
                </a:solidFill>
              </a:rPr>
              <a:t>procedure</a:t>
            </a:r>
            <a:endParaRPr lang="en-GB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2208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698625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FFFFFF"/>
                </a:solidFill>
              </a:rPr>
              <a:t>Observations from space - </a:t>
            </a:r>
            <a:r>
              <a:rPr lang="en-US" sz="2400" dirty="0" err="1" smtClean="0">
                <a:solidFill>
                  <a:srgbClr val="FFFFFF"/>
                </a:solidFill>
              </a:rPr>
              <a:t>Hinode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12" y="890587"/>
            <a:ext cx="8616976" cy="490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91400" y="5867400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/>
              <a:t>Lites et al. (2008)</a:t>
            </a:r>
          </a:p>
        </p:txBody>
      </p:sp>
    </p:spTree>
    <p:extLst>
      <p:ext uri="{BB962C8B-B14F-4D97-AF65-F5344CB8AC3E}">
        <p14:creationId xmlns:p14="http://schemas.microsoft.com/office/powerpoint/2010/main" val="243970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322" y="152400"/>
            <a:ext cx="6060478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800" y="1295400"/>
            <a:ext cx="14975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smtClean="0"/>
              <a:t>Circular</a:t>
            </a:r>
          </a:p>
          <a:p>
            <a:pPr algn="ctr"/>
            <a:r>
              <a:rPr lang="es-ES" dirty="0" err="1" smtClean="0"/>
              <a:t>polarization</a:t>
            </a:r>
            <a:endParaRPr lang="es-E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04801" y="4495800"/>
            <a:ext cx="14975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smtClean="0"/>
              <a:t>Linear</a:t>
            </a:r>
          </a:p>
          <a:p>
            <a:pPr algn="ctr"/>
            <a:r>
              <a:rPr lang="es-ES" dirty="0" err="1" smtClean="0"/>
              <a:t>polarization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26153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698625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FFFFFF"/>
                </a:solidFill>
              </a:rPr>
              <a:t>There is signal everywhere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371268" y="-757017"/>
            <a:ext cx="4401465" cy="866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938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430213" y="76200"/>
            <a:ext cx="8283575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FFFFFF"/>
                </a:solidFill>
              </a:rPr>
              <a:t>Milne-</a:t>
            </a:r>
            <a:r>
              <a:rPr lang="en-US" sz="2400" dirty="0" err="1" smtClean="0">
                <a:solidFill>
                  <a:srgbClr val="FFFFFF"/>
                </a:solidFill>
              </a:rPr>
              <a:t>Eddington</a:t>
            </a:r>
            <a:r>
              <a:rPr lang="en-US" sz="2400" dirty="0" smtClean="0">
                <a:solidFill>
                  <a:srgbClr val="FFFFFF"/>
                </a:solidFill>
              </a:rPr>
              <a:t> inversions give magnetic field properties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519113"/>
            <a:ext cx="5029200" cy="6309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9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5" name="Text Box 5"/>
          <p:cNvSpPr txBox="1">
            <a:spLocks noChangeArrowheads="1"/>
          </p:cNvSpPr>
          <p:nvPr/>
        </p:nvSpPr>
        <p:spPr bwMode="auto">
          <a:xfrm>
            <a:off x="730250" y="1700213"/>
            <a:ext cx="7726363" cy="435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s-ES"/>
              <a:t> PROS</a:t>
            </a:r>
          </a:p>
          <a:p>
            <a:pPr lvl="1">
              <a:buFontTx/>
              <a:buChar char="•"/>
            </a:pPr>
            <a:r>
              <a:rPr lang="es-ES"/>
              <a:t> Inversion can be made </a:t>
            </a:r>
            <a:r>
              <a:rPr lang="es-ES">
                <a:solidFill>
                  <a:srgbClr val="FFFF00"/>
                </a:solidFill>
              </a:rPr>
              <a:t>fast</a:t>
            </a:r>
            <a:r>
              <a:rPr lang="es-ES"/>
              <a:t/>
            </a:r>
            <a:br>
              <a:rPr lang="es-ES"/>
            </a:br>
            <a:endParaRPr lang="es-ES"/>
          </a:p>
          <a:p>
            <a:pPr lvl="1">
              <a:buFontTx/>
              <a:buChar char="•"/>
            </a:pPr>
            <a:r>
              <a:rPr lang="es-ES"/>
              <a:t> Thermodynamics &amp; magnetic conditions </a:t>
            </a:r>
            <a:r>
              <a:rPr lang="es-ES">
                <a:solidFill>
                  <a:srgbClr val="FFFF00"/>
                </a:solidFill>
              </a:rPr>
              <a:t>uncoupled</a:t>
            </a:r>
            <a:r>
              <a:rPr lang="es-ES"/>
              <a:t> (at least</a:t>
            </a:r>
            <a:br>
              <a:rPr lang="es-ES"/>
            </a:br>
            <a:r>
              <a:rPr lang="es-ES"/>
              <a:t>  verified in photospheric lines)</a:t>
            </a:r>
          </a:p>
          <a:p>
            <a:pPr lvl="1">
              <a:buFontTx/>
              <a:buChar char="•"/>
            </a:pPr>
            <a:endParaRPr lang="es-ES"/>
          </a:p>
          <a:p>
            <a:pPr lvl="1">
              <a:buFontTx/>
              <a:buChar char="•"/>
            </a:pPr>
            <a:r>
              <a:rPr lang="es-ES"/>
              <a:t> Some codes are </a:t>
            </a:r>
            <a:r>
              <a:rPr lang="es-ES">
                <a:solidFill>
                  <a:srgbClr val="00FF00"/>
                </a:solidFill>
              </a:rPr>
              <a:t>freely available</a:t>
            </a:r>
            <a:r>
              <a:rPr lang="es-ES"/>
              <a:t> to the community</a:t>
            </a:r>
            <a:br>
              <a:rPr lang="es-ES"/>
            </a:br>
            <a:endParaRPr lang="es-ES"/>
          </a:p>
          <a:p>
            <a:pPr>
              <a:buFontTx/>
              <a:buChar char="•"/>
            </a:pPr>
            <a:r>
              <a:rPr lang="es-ES"/>
              <a:t> CONS</a:t>
            </a:r>
          </a:p>
          <a:p>
            <a:pPr lvl="1">
              <a:buFontTx/>
              <a:buChar char="•"/>
            </a:pPr>
            <a:r>
              <a:rPr lang="es-ES"/>
              <a:t> Model might be </a:t>
            </a:r>
            <a:r>
              <a:rPr lang="es-ES">
                <a:solidFill>
                  <a:srgbClr val="00FF00"/>
                </a:solidFill>
              </a:rPr>
              <a:t>not realistic</a:t>
            </a:r>
            <a:r>
              <a:rPr lang="es-ES"/>
              <a:t>, specially for pure chromospheric</a:t>
            </a:r>
            <a:br>
              <a:rPr lang="es-ES"/>
            </a:br>
            <a:r>
              <a:rPr lang="es-ES"/>
              <a:t>  lines or in discontinuous situations (more complex models?)</a:t>
            </a:r>
            <a:br>
              <a:rPr lang="es-ES"/>
            </a:br>
            <a:endParaRPr lang="es-ES"/>
          </a:p>
          <a:p>
            <a:pPr lvl="1">
              <a:buFontTx/>
              <a:buChar char="•"/>
            </a:pPr>
            <a:r>
              <a:rPr lang="es-ES"/>
              <a:t> </a:t>
            </a:r>
            <a:r>
              <a:rPr lang="es-ES">
                <a:solidFill>
                  <a:srgbClr val="FFFF00"/>
                </a:solidFill>
              </a:rPr>
              <a:t>Errors</a:t>
            </a:r>
            <a:r>
              <a:rPr lang="es-ES"/>
              <a:t> are sometimes not realistic if ambiguities/degeneracies</a:t>
            </a:r>
            <a:br>
              <a:rPr lang="es-ES"/>
            </a:br>
            <a:r>
              <a:rPr lang="es-ES"/>
              <a:t>  are present</a:t>
            </a:r>
          </a:p>
        </p:txBody>
      </p:sp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698625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>
                <a:solidFill>
                  <a:srgbClr val="FFFFFF"/>
                </a:solidFill>
              </a:rPr>
              <a:t>Milne-</a:t>
            </a:r>
            <a:r>
              <a:rPr lang="en-US" sz="2400" dirty="0" err="1">
                <a:solidFill>
                  <a:srgbClr val="FFFFFF"/>
                </a:solidFill>
              </a:rPr>
              <a:t>Eddington</a:t>
            </a:r>
            <a:r>
              <a:rPr lang="en-US" sz="2400" dirty="0">
                <a:solidFill>
                  <a:srgbClr val="FFFFFF"/>
                </a:solidFill>
              </a:rPr>
              <a:t> with Zeeman effect</a:t>
            </a:r>
          </a:p>
        </p:txBody>
      </p:sp>
    </p:spTree>
    <p:extLst>
      <p:ext uri="{BB962C8B-B14F-4D97-AF65-F5344CB8AC3E}">
        <p14:creationId xmlns:p14="http://schemas.microsoft.com/office/powerpoint/2010/main" val="105542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58436" y="2971800"/>
            <a:ext cx="66271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dirty="0" err="1" smtClean="0"/>
              <a:t>Gradients</a:t>
            </a:r>
            <a:r>
              <a:rPr lang="es-ES" sz="2400" dirty="0" smtClean="0"/>
              <a:t> </a:t>
            </a:r>
            <a:r>
              <a:rPr lang="es-ES" sz="2400" dirty="0" err="1" smtClean="0"/>
              <a:t>along</a:t>
            </a:r>
            <a:r>
              <a:rPr lang="es-ES" sz="2400" dirty="0" smtClean="0"/>
              <a:t> </a:t>
            </a:r>
            <a:r>
              <a:rPr lang="es-ES" sz="2400" dirty="0" err="1" smtClean="0"/>
              <a:t>the</a:t>
            </a:r>
            <a:r>
              <a:rPr lang="es-ES" sz="2400" dirty="0" smtClean="0"/>
              <a:t> line-of-</a:t>
            </a:r>
            <a:r>
              <a:rPr lang="es-ES" sz="2400" dirty="0" err="1" smtClean="0"/>
              <a:t>sight</a:t>
            </a:r>
            <a:endParaRPr lang="es-ES" sz="2400" dirty="0" smtClean="0"/>
          </a:p>
          <a:p>
            <a:pPr algn="ctr"/>
            <a:r>
              <a:rPr lang="es-ES" sz="2400" dirty="0" smtClean="0"/>
              <a:t>Local and non-local </a:t>
            </a:r>
            <a:r>
              <a:rPr lang="es-ES" sz="2400" dirty="0" err="1" smtClean="0"/>
              <a:t>thermodynamic</a:t>
            </a:r>
            <a:r>
              <a:rPr lang="es-ES" sz="2400" dirty="0" smtClean="0"/>
              <a:t> </a:t>
            </a:r>
            <a:r>
              <a:rPr lang="es-ES" sz="2400" dirty="0" err="1" smtClean="0"/>
              <a:t>equilibrium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19184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/>
          <p:cNvSpPr/>
          <p:nvPr/>
        </p:nvSpPr>
        <p:spPr>
          <a:xfrm>
            <a:off x="617066" y="714076"/>
            <a:ext cx="7909878" cy="202912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81639" tIns="40820" rIns="81639" bIns="40820" anchor="t" anchorCtr="0" compatLnSpc="0">
            <a:spAutoFit/>
          </a:bodyPr>
          <a:lstStyle/>
          <a:p>
            <a:pPr algn="ctr">
              <a:defRPr b="0">
                <a:latin typeface="Verdana" pitchFamily="34"/>
              </a:defRPr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Solar magnetic fields: </a:t>
            </a:r>
            <a:endParaRPr lang="en-US" sz="4400" b="1" dirty="0" smtClean="0"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ato" pitchFamily="34" charset="0"/>
              <a:ea typeface="WenQuanYi Zen Hei" pitchFamily="2"/>
              <a:cs typeface="Lohit Hindi" pitchFamily="2"/>
            </a:endParaRPr>
          </a:p>
          <a:p>
            <a:pPr algn="ctr">
              <a:defRPr b="0">
                <a:latin typeface="Verdana" pitchFamily="34"/>
              </a:defRPr>
            </a:pP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diagnostics 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and </a:t>
            </a: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applications</a:t>
            </a:r>
          </a:p>
          <a:p>
            <a:pPr algn="ctr">
              <a:defRPr b="0">
                <a:latin typeface="Verdana" pitchFamily="34"/>
              </a:defRPr>
            </a:pPr>
            <a:r>
              <a:rPr lang="es-E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Day </a:t>
            </a:r>
            <a:r>
              <a:rPr lang="es-E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3</a:t>
            </a:r>
            <a:endParaRPr lang="es-ES" sz="900" dirty="0"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ato" pitchFamily="34" charset="0"/>
              <a:ea typeface="WenQuanYi Zen Hei" pitchFamily="2"/>
              <a:cs typeface="Lohit Hindi" pitchFamily="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86005" y="3657600"/>
            <a:ext cx="4572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latin typeface="Roboto Light" pitchFamily="2" charset="0"/>
                <a:ea typeface="Roboto Light" pitchFamily="2" charset="0"/>
              </a:rPr>
              <a:t>Non-linear inversion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>
                <a:latin typeface="Roboto Light" pitchFamily="2" charset="0"/>
                <a:ea typeface="Roboto Light" pitchFamily="2" charset="0"/>
              </a:rPr>
              <a:t>Posing the problem – Bayesian inference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>
                <a:latin typeface="Roboto Light" pitchFamily="2" charset="0"/>
                <a:ea typeface="Roboto Light" pitchFamily="2" charset="0"/>
              </a:rPr>
              <a:t>ML simple solution through response functions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 err="1">
                <a:latin typeface="Roboto Light" pitchFamily="2" charset="0"/>
                <a:ea typeface="Roboto Light" pitchFamily="2" charset="0"/>
              </a:rPr>
              <a:t>Levenberg</a:t>
            </a:r>
            <a:r>
              <a:rPr lang="en-US" sz="1600" dirty="0">
                <a:latin typeface="Roboto Light" pitchFamily="2" charset="0"/>
                <a:ea typeface="Roboto Light" pitchFamily="2" charset="0"/>
              </a:rPr>
              <a:t>-Marquardt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>
                <a:latin typeface="Roboto Light" pitchFamily="2" charset="0"/>
                <a:ea typeface="Roboto Light" pitchFamily="2" charset="0"/>
              </a:rPr>
              <a:t>Milne-</a:t>
            </a:r>
            <a:r>
              <a:rPr lang="en-US" sz="1600" dirty="0" err="1">
                <a:latin typeface="Roboto Light" pitchFamily="2" charset="0"/>
                <a:ea typeface="Roboto Light" pitchFamily="2" charset="0"/>
              </a:rPr>
              <a:t>Eddington</a:t>
            </a:r>
            <a:r>
              <a:rPr lang="en-US" sz="1600" dirty="0">
                <a:latin typeface="Roboto Light" pitchFamily="2" charset="0"/>
                <a:ea typeface="Roboto Light" pitchFamily="2" charset="0"/>
              </a:rPr>
              <a:t> solution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>
                <a:latin typeface="Roboto Light" pitchFamily="2" charset="0"/>
                <a:ea typeface="Roboto Light" pitchFamily="2" charset="0"/>
              </a:rPr>
              <a:t>Principal component analysis</a:t>
            </a:r>
            <a:endParaRPr lang="en-US" sz="1600" dirty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5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698625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FFFFFF"/>
                </a:solidFill>
              </a:rPr>
              <a:t>Variation along the line-of-sight (LTE)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11" name="Picture 10" descr="rt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263" y="2116137"/>
            <a:ext cx="2657475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" name="Picture 11" descr="rtes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719" y="4800600"/>
            <a:ext cx="4754563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7733" y="1143000"/>
            <a:ext cx="7988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/>
              <a:t>When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physical</a:t>
            </a:r>
            <a:r>
              <a:rPr lang="es-ES" dirty="0" smtClean="0"/>
              <a:t> </a:t>
            </a:r>
            <a:r>
              <a:rPr lang="es-ES" dirty="0" err="1" smtClean="0"/>
              <a:t>quantities</a:t>
            </a:r>
            <a:r>
              <a:rPr lang="es-ES" dirty="0" smtClean="0"/>
              <a:t> (T, B, etc.) </a:t>
            </a:r>
            <a:r>
              <a:rPr lang="es-ES" dirty="0" err="1" smtClean="0"/>
              <a:t>change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height</a:t>
            </a:r>
            <a:r>
              <a:rPr lang="es-ES" dirty="0" smtClean="0"/>
              <a:t>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have</a:t>
            </a:r>
            <a:r>
              <a:rPr lang="es-ES" dirty="0" smtClean="0"/>
              <a:t> </a:t>
            </a:r>
          </a:p>
          <a:p>
            <a:pPr algn="ctr"/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solve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RT </a:t>
            </a:r>
            <a:r>
              <a:rPr lang="es-ES" dirty="0" err="1" smtClean="0"/>
              <a:t>equation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obtain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emergent</a:t>
            </a:r>
            <a:r>
              <a:rPr lang="es-ES" dirty="0" smtClean="0"/>
              <a:t> Stokes </a:t>
            </a:r>
            <a:r>
              <a:rPr lang="es-ES" dirty="0" err="1" smtClean="0"/>
              <a:t>parameters</a:t>
            </a:r>
            <a:endParaRPr lang="es-E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853339" y="4092714"/>
            <a:ext cx="7348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/>
              <a:t>The</a:t>
            </a:r>
            <a:r>
              <a:rPr lang="es-ES" dirty="0" smtClean="0"/>
              <a:t> linear </a:t>
            </a:r>
            <a:r>
              <a:rPr lang="es-ES" dirty="0" err="1" smtClean="0"/>
              <a:t>differential</a:t>
            </a:r>
            <a:r>
              <a:rPr lang="es-ES" dirty="0" smtClean="0"/>
              <a:t> </a:t>
            </a:r>
            <a:r>
              <a:rPr lang="es-ES" dirty="0" err="1" smtClean="0"/>
              <a:t>equation</a:t>
            </a:r>
            <a:r>
              <a:rPr lang="es-ES" dirty="0" smtClean="0"/>
              <a:t> has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following</a:t>
            </a:r>
            <a:r>
              <a:rPr lang="es-ES" dirty="0" smtClean="0"/>
              <a:t> formal </a:t>
            </a:r>
            <a:r>
              <a:rPr lang="es-ES" dirty="0" err="1" smtClean="0"/>
              <a:t>solution</a:t>
            </a:r>
            <a:endParaRPr lang="es-E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366890" y="6400800"/>
            <a:ext cx="3624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/>
              <a:t>Landi</a:t>
            </a:r>
            <a:r>
              <a:rPr lang="es-ES" sz="1600" dirty="0" smtClean="0"/>
              <a:t> </a:t>
            </a:r>
            <a:r>
              <a:rPr lang="es-ES" sz="1600" dirty="0" err="1" smtClean="0"/>
              <a:t>degl’Innocenti</a:t>
            </a:r>
            <a:r>
              <a:rPr lang="es-ES" sz="1600" dirty="0" smtClean="0"/>
              <a:t> &amp; </a:t>
            </a:r>
            <a:r>
              <a:rPr lang="es-ES" sz="1600" dirty="0" err="1" smtClean="0"/>
              <a:t>Landolfi</a:t>
            </a:r>
            <a:r>
              <a:rPr lang="es-ES" sz="1600" dirty="0" smtClean="0"/>
              <a:t> (2004)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5038" y="3352800"/>
            <a:ext cx="8013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In LTE,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source</a:t>
            </a:r>
            <a:r>
              <a:rPr lang="es-ES" dirty="0" smtClean="0"/>
              <a:t> </a:t>
            </a:r>
            <a:r>
              <a:rPr lang="es-ES" dirty="0" err="1" smtClean="0"/>
              <a:t>function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known</a:t>
            </a:r>
            <a:r>
              <a:rPr lang="es-ES" dirty="0" smtClean="0"/>
              <a:t> and </a:t>
            </a:r>
            <a:r>
              <a:rPr lang="es-ES" dirty="0" err="1" smtClean="0"/>
              <a:t>depends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local </a:t>
            </a:r>
            <a:r>
              <a:rPr lang="es-ES" dirty="0" err="1" smtClean="0"/>
              <a:t>properties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04374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698625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FFFFFF"/>
                </a:solidFill>
              </a:rPr>
              <a:t>Inversion is more complicated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8" name="Picture 7" descr="KSchang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19" y="1996281"/>
            <a:ext cx="7269163" cy="1093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8" descr="rtechange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0" y="3840163"/>
            <a:ext cx="5588000" cy="103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rtechange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003" y="5613968"/>
            <a:ext cx="2997994" cy="93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7608" y="914400"/>
            <a:ext cx="85688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/>
              <a:t>To</a:t>
            </a:r>
            <a:r>
              <a:rPr lang="es-ES" dirty="0" smtClean="0"/>
              <a:t> do </a:t>
            </a:r>
            <a:r>
              <a:rPr lang="es-ES" dirty="0" err="1" smtClean="0"/>
              <a:t>an</a:t>
            </a:r>
            <a:r>
              <a:rPr lang="es-ES" dirty="0" smtClean="0"/>
              <a:t> </a:t>
            </a:r>
            <a:r>
              <a:rPr lang="es-ES" dirty="0" err="1" smtClean="0"/>
              <a:t>inversion</a:t>
            </a:r>
            <a:r>
              <a:rPr lang="es-ES" dirty="0" smtClean="0"/>
              <a:t> (Stokes </a:t>
            </a:r>
            <a:r>
              <a:rPr lang="es-ES" dirty="0" smtClean="0">
                <a:sym typeface="Wingdings" pitchFamily="2" charset="2"/>
              </a:rPr>
              <a:t> </a:t>
            </a:r>
            <a:r>
              <a:rPr lang="es-ES" dirty="0" err="1" smtClean="0"/>
              <a:t>physical</a:t>
            </a:r>
            <a:r>
              <a:rPr lang="es-ES" dirty="0" smtClean="0"/>
              <a:t> </a:t>
            </a:r>
            <a:r>
              <a:rPr lang="es-ES" dirty="0" err="1" smtClean="0"/>
              <a:t>properties</a:t>
            </a:r>
            <a:r>
              <a:rPr lang="es-ES" dirty="0" smtClean="0"/>
              <a:t>),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need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understand</a:t>
            </a:r>
            <a:endParaRPr lang="es-ES" dirty="0" smtClean="0"/>
          </a:p>
          <a:p>
            <a:pPr algn="ctr"/>
            <a:r>
              <a:rPr lang="es-ES" dirty="0" err="1" smtClean="0"/>
              <a:t>how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Stokes </a:t>
            </a:r>
            <a:r>
              <a:rPr lang="es-ES" dirty="0" err="1" smtClean="0"/>
              <a:t>parameters</a:t>
            </a:r>
            <a:r>
              <a:rPr lang="es-ES" dirty="0" smtClean="0"/>
              <a:t> </a:t>
            </a:r>
            <a:r>
              <a:rPr lang="es-ES" dirty="0" err="1" smtClean="0"/>
              <a:t>change</a:t>
            </a:r>
            <a:r>
              <a:rPr lang="es-ES" dirty="0" smtClean="0"/>
              <a:t> </a:t>
            </a:r>
            <a:r>
              <a:rPr lang="es-ES" dirty="0" err="1" smtClean="0"/>
              <a:t>when</a:t>
            </a:r>
            <a:r>
              <a:rPr lang="es-ES" dirty="0" smtClean="0"/>
              <a:t> a </a:t>
            </a:r>
            <a:r>
              <a:rPr lang="es-ES" dirty="0" err="1" smtClean="0"/>
              <a:t>physical</a:t>
            </a:r>
            <a:r>
              <a:rPr lang="es-ES" dirty="0" smtClean="0"/>
              <a:t> </a:t>
            </a:r>
            <a:r>
              <a:rPr lang="es-ES" dirty="0" err="1" smtClean="0"/>
              <a:t>quantity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perturbed</a:t>
            </a:r>
            <a:endParaRPr lang="es-E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533400" y="3352800"/>
            <a:ext cx="1648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At </a:t>
            </a:r>
            <a:r>
              <a:rPr lang="es-ES" dirty="0" err="1" smtClean="0"/>
              <a:t>first</a:t>
            </a:r>
            <a:r>
              <a:rPr lang="es-ES" dirty="0" smtClean="0"/>
              <a:t> </a:t>
            </a:r>
            <a:r>
              <a:rPr lang="es-ES" dirty="0" err="1" smtClean="0"/>
              <a:t>order</a:t>
            </a:r>
            <a:r>
              <a:rPr lang="es-ES" dirty="0" smtClean="0"/>
              <a:t>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5537537"/>
            <a:ext cx="24739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Which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formally</a:t>
            </a:r>
            <a:endParaRPr lang="es-ES" dirty="0" smtClean="0"/>
          </a:p>
          <a:p>
            <a:r>
              <a:rPr lang="es-ES" dirty="0" err="1" smtClean="0"/>
              <a:t>equivalent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RT</a:t>
            </a:r>
          </a:p>
          <a:p>
            <a:r>
              <a:rPr lang="es-ES" dirty="0" err="1" smtClean="0"/>
              <a:t>equation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285008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698625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FFFFFF"/>
                </a:solidFill>
              </a:rPr>
              <a:t>Response functions are the key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920" y="3657600"/>
            <a:ext cx="4864161" cy="8953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37" y="5562600"/>
            <a:ext cx="7805738" cy="762000"/>
          </a:xfrm>
          <a:prstGeom prst="rect">
            <a:avLst/>
          </a:prstGeom>
        </p:spPr>
      </p:pic>
      <p:pic>
        <p:nvPicPr>
          <p:cNvPr id="7" name="Picture 6" descr="rteschange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137" y="1219200"/>
            <a:ext cx="4911725" cy="1354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95400" y="762000"/>
            <a:ext cx="6221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perturbation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Stokes </a:t>
            </a:r>
            <a:r>
              <a:rPr lang="es-ES" dirty="0" err="1" smtClean="0"/>
              <a:t>parameter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given</a:t>
            </a:r>
            <a:r>
              <a:rPr lang="es-ES" dirty="0" smtClean="0"/>
              <a:t> </a:t>
            </a:r>
            <a:r>
              <a:rPr lang="es-ES" dirty="0" err="1" smtClean="0"/>
              <a:t>by</a:t>
            </a:r>
            <a:endParaRPr lang="es-E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77344" y="2895600"/>
            <a:ext cx="77893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Which</a:t>
            </a:r>
            <a:r>
              <a:rPr lang="es-ES" dirty="0" smtClean="0"/>
              <a:t> </a:t>
            </a:r>
            <a:r>
              <a:rPr lang="es-ES" dirty="0" err="1" smtClean="0"/>
              <a:t>allows</a:t>
            </a:r>
            <a:r>
              <a:rPr lang="es-ES" dirty="0" smtClean="0"/>
              <a:t> </a:t>
            </a:r>
            <a:r>
              <a:rPr lang="es-ES" dirty="0" err="1" smtClean="0"/>
              <a:t>us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define </a:t>
            </a:r>
            <a:r>
              <a:rPr lang="es-ES" dirty="0" err="1" smtClean="0"/>
              <a:t>the</a:t>
            </a:r>
            <a:r>
              <a:rPr lang="es-ES" dirty="0" smtClean="0"/>
              <a:t> response </a:t>
            </a:r>
            <a:r>
              <a:rPr lang="es-ES" dirty="0" err="1" smtClean="0"/>
              <a:t>function</a:t>
            </a:r>
            <a:r>
              <a:rPr lang="es-ES" dirty="0" smtClean="0"/>
              <a:t> in </a:t>
            </a:r>
            <a:r>
              <a:rPr lang="es-ES" dirty="0" err="1" smtClean="0"/>
              <a:t>the</a:t>
            </a:r>
            <a:r>
              <a:rPr lang="es-ES" dirty="0" smtClean="0"/>
              <a:t> integral </a:t>
            </a:r>
            <a:r>
              <a:rPr lang="es-ES" dirty="0" err="1" smtClean="0"/>
              <a:t>form</a:t>
            </a:r>
            <a:endParaRPr lang="es-E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082102" y="4953000"/>
            <a:ext cx="6979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In local </a:t>
            </a:r>
            <a:r>
              <a:rPr lang="es-ES" dirty="0" err="1" smtClean="0"/>
              <a:t>thermodynamical</a:t>
            </a:r>
            <a:r>
              <a:rPr lang="es-ES" dirty="0" smtClean="0"/>
              <a:t> </a:t>
            </a:r>
            <a:r>
              <a:rPr lang="es-ES" dirty="0" err="1" smtClean="0"/>
              <a:t>equilibrium</a:t>
            </a:r>
            <a:r>
              <a:rPr lang="es-ES" dirty="0" smtClean="0"/>
              <a:t>, </a:t>
            </a:r>
            <a:r>
              <a:rPr lang="es-ES" dirty="0" err="1" smtClean="0"/>
              <a:t>it</a:t>
            </a:r>
            <a:r>
              <a:rPr lang="es-ES" dirty="0" smtClean="0"/>
              <a:t> can be </a:t>
            </a:r>
            <a:r>
              <a:rPr lang="es-ES" dirty="0" err="1" smtClean="0"/>
              <a:t>computed</a:t>
            </a:r>
            <a:r>
              <a:rPr lang="es-ES" dirty="0" smtClean="0"/>
              <a:t> as</a:t>
            </a:r>
          </a:p>
        </p:txBody>
      </p:sp>
    </p:spTree>
    <p:extLst>
      <p:ext uri="{BB962C8B-B14F-4D97-AF65-F5344CB8AC3E}">
        <p14:creationId xmlns:p14="http://schemas.microsoft.com/office/powerpoint/2010/main" val="200789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686540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FFFFFF"/>
                </a:solidFill>
              </a:rPr>
              <a:t>Profiles can be nicely fitted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29200" y="6400800"/>
            <a:ext cx="3429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/>
              <a:t>Ruiz Cobo &amp; del Toro </a:t>
            </a:r>
            <a:r>
              <a:rPr lang="es-ES" sz="1600" dirty="0" err="1" smtClean="0"/>
              <a:t>Iniesta</a:t>
            </a:r>
            <a:r>
              <a:rPr lang="es-ES" sz="1600" dirty="0" smtClean="0"/>
              <a:t> (1992)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287" y="685800"/>
            <a:ext cx="6355427" cy="566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617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61" name="Group 9"/>
          <p:cNvGrpSpPr>
            <a:grpSpLocks/>
          </p:cNvGrpSpPr>
          <p:nvPr/>
        </p:nvGrpSpPr>
        <p:grpSpPr bwMode="auto">
          <a:xfrm>
            <a:off x="989013" y="1417638"/>
            <a:ext cx="1676400" cy="457200"/>
            <a:chOff x="624" y="1344"/>
            <a:chExt cx="1056" cy="288"/>
          </a:xfrm>
        </p:grpSpPr>
        <p:sp>
          <p:nvSpPr>
            <p:cNvPr id="100362" name="AutoShape 10"/>
            <p:cNvSpPr>
              <a:spLocks noChangeArrowheads="1"/>
            </p:cNvSpPr>
            <p:nvPr/>
          </p:nvSpPr>
          <p:spPr bwMode="auto">
            <a:xfrm>
              <a:off x="624" y="1344"/>
              <a:ext cx="1056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00363" name="Text Box 11"/>
            <p:cNvSpPr txBox="1">
              <a:spLocks noChangeArrowheads="1"/>
            </p:cNvSpPr>
            <p:nvPr/>
          </p:nvSpPr>
          <p:spPr bwMode="auto">
            <a:xfrm>
              <a:off x="873" y="1375"/>
              <a:ext cx="472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600" dirty="0">
                  <a:solidFill>
                    <a:srgbClr val="000000"/>
                  </a:solidFill>
                  <a:latin typeface="Tahoma" charset="0"/>
                </a:rPr>
                <a:t>B, </a:t>
              </a:r>
              <a:r>
                <a:rPr lang="en-GB" sz="1600" dirty="0" smtClean="0">
                  <a:solidFill>
                    <a:srgbClr val="000000"/>
                  </a:solidFill>
                  <a:latin typeface="Tahoma" charset="0"/>
                </a:rPr>
                <a:t>T, v</a:t>
              </a:r>
              <a:endParaRPr lang="en-GB" sz="1600" dirty="0">
                <a:solidFill>
                  <a:srgbClr val="000000"/>
                </a:solidFill>
                <a:latin typeface="Tahoma" charset="0"/>
              </a:endParaRPr>
            </a:p>
          </p:txBody>
        </p:sp>
      </p:grpSp>
      <p:grpSp>
        <p:nvGrpSpPr>
          <p:cNvPr id="100367" name="Group 15"/>
          <p:cNvGrpSpPr>
            <a:grpSpLocks/>
          </p:cNvGrpSpPr>
          <p:nvPr/>
        </p:nvGrpSpPr>
        <p:grpSpPr bwMode="auto">
          <a:xfrm>
            <a:off x="4191000" y="2484438"/>
            <a:ext cx="1981200" cy="685800"/>
            <a:chOff x="2640" y="2016"/>
            <a:chExt cx="1248" cy="432"/>
          </a:xfrm>
        </p:grpSpPr>
        <p:sp>
          <p:nvSpPr>
            <p:cNvPr id="100368" name="AutoShape 16"/>
            <p:cNvSpPr>
              <a:spLocks noChangeArrowheads="1"/>
            </p:cNvSpPr>
            <p:nvPr/>
          </p:nvSpPr>
          <p:spPr bwMode="auto">
            <a:xfrm>
              <a:off x="2640" y="2016"/>
              <a:ext cx="1248" cy="432"/>
            </a:xfrm>
            <a:prstGeom prst="flowChartInputOutput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00369" name="Text Box 17"/>
            <p:cNvSpPr txBox="1">
              <a:spLocks noChangeArrowheads="1"/>
            </p:cNvSpPr>
            <p:nvPr/>
          </p:nvSpPr>
          <p:spPr bwMode="auto">
            <a:xfrm>
              <a:off x="2832" y="2064"/>
              <a:ext cx="834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Tahoma" charset="0"/>
                </a:rPr>
                <a:t>Observed</a:t>
              </a:r>
            </a:p>
            <a:p>
              <a:pPr algn="ctr"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Tahoma" charset="0"/>
                </a:rPr>
                <a:t>Stokes profiles</a:t>
              </a:r>
            </a:p>
          </p:txBody>
        </p:sp>
      </p:grpSp>
      <p:grpSp>
        <p:nvGrpSpPr>
          <p:cNvPr id="100370" name="Group 18"/>
          <p:cNvGrpSpPr>
            <a:grpSpLocks/>
          </p:cNvGrpSpPr>
          <p:nvPr/>
        </p:nvGrpSpPr>
        <p:grpSpPr bwMode="auto">
          <a:xfrm>
            <a:off x="7010400" y="1417638"/>
            <a:ext cx="1600200" cy="457200"/>
            <a:chOff x="4416" y="1344"/>
            <a:chExt cx="1008" cy="288"/>
          </a:xfrm>
        </p:grpSpPr>
        <p:sp>
          <p:nvSpPr>
            <p:cNvPr id="100371" name="AutoShape 19"/>
            <p:cNvSpPr>
              <a:spLocks noChangeArrowheads="1"/>
            </p:cNvSpPr>
            <p:nvPr/>
          </p:nvSpPr>
          <p:spPr bwMode="auto">
            <a:xfrm>
              <a:off x="4416" y="1344"/>
              <a:ext cx="1008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00372" name="Text Box 20"/>
            <p:cNvSpPr txBox="1">
              <a:spLocks noChangeArrowheads="1"/>
            </p:cNvSpPr>
            <p:nvPr/>
          </p:nvSpPr>
          <p:spPr bwMode="auto">
            <a:xfrm>
              <a:off x="4416" y="1392"/>
              <a:ext cx="98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Tahoma" charset="0"/>
                </a:rPr>
                <a:t>Emergent profiles</a:t>
              </a:r>
            </a:p>
          </p:txBody>
        </p:sp>
      </p:grpSp>
      <p:sp>
        <p:nvSpPr>
          <p:cNvPr id="100373" name="AutoShape 21"/>
          <p:cNvSpPr>
            <a:spLocks noChangeArrowheads="1"/>
          </p:cNvSpPr>
          <p:nvPr/>
        </p:nvSpPr>
        <p:spPr bwMode="auto">
          <a:xfrm>
            <a:off x="3733800" y="3932238"/>
            <a:ext cx="2209800" cy="914400"/>
          </a:xfrm>
          <a:prstGeom prst="flowChartDecision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Symbol" pitchFamily="18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Symbol" pitchFamily="18" charset="2"/>
              </a:rPr>
              <a:t></a:t>
            </a:r>
            <a:r>
              <a:rPr lang="en-GB" sz="1400" baseline="30000">
                <a:solidFill>
                  <a:srgbClr val="000000"/>
                </a:solidFill>
                <a:latin typeface="Tahoma" charset="0"/>
              </a:rPr>
              <a:t>2</a:t>
            </a:r>
            <a:r>
              <a:rPr lang="en-GB" sz="1400">
                <a:solidFill>
                  <a:srgbClr val="000000"/>
                </a:solidFill>
                <a:latin typeface="Tahoma" charset="0"/>
              </a:rPr>
              <a:t> smaller than</a:t>
            </a:r>
          </a:p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Tahoma" charset="0"/>
              </a:rPr>
              <a:t>previous?</a:t>
            </a:r>
          </a:p>
        </p:txBody>
      </p:sp>
      <p:sp>
        <p:nvSpPr>
          <p:cNvPr id="100374" name="AutoShape 22"/>
          <p:cNvSpPr>
            <a:spLocks noChangeArrowheads="1"/>
          </p:cNvSpPr>
          <p:nvPr/>
        </p:nvSpPr>
        <p:spPr bwMode="auto">
          <a:xfrm>
            <a:off x="6705600" y="2560638"/>
            <a:ext cx="2133600" cy="457200"/>
          </a:xfrm>
          <a:prstGeom prst="flowChart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0375" name="Text Box 23"/>
          <p:cNvSpPr txBox="1">
            <a:spLocks noChangeArrowheads="1"/>
          </p:cNvSpPr>
          <p:nvPr/>
        </p:nvSpPr>
        <p:spPr bwMode="auto">
          <a:xfrm>
            <a:off x="6735763" y="2638425"/>
            <a:ext cx="2070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Tahoma" charset="0"/>
              <a:buNone/>
            </a:pPr>
            <a:r>
              <a:rPr lang="en-GB" sz="1400">
                <a:solidFill>
                  <a:srgbClr val="000000"/>
                </a:solidFill>
                <a:latin typeface="Tahoma" charset="0"/>
              </a:rPr>
              <a:t>Statistical estimator (</a:t>
            </a:r>
            <a:r>
              <a:rPr lang="en-GB" sz="1400">
                <a:solidFill>
                  <a:srgbClr val="000000"/>
                </a:solidFill>
                <a:latin typeface="Symbol" pitchFamily="18" charset="2"/>
              </a:rPr>
              <a:t></a:t>
            </a:r>
            <a:r>
              <a:rPr lang="en-GB" sz="1400" baseline="30000">
                <a:solidFill>
                  <a:srgbClr val="000000"/>
                </a:solidFill>
                <a:latin typeface="Tahoma" charset="0"/>
              </a:rPr>
              <a:t>2</a:t>
            </a:r>
            <a:r>
              <a:rPr lang="en-GB" sz="1400">
                <a:solidFill>
                  <a:srgbClr val="000000"/>
                </a:solidFill>
                <a:latin typeface="Tahoma" charset="0"/>
              </a:rPr>
              <a:t>)</a:t>
            </a:r>
          </a:p>
        </p:txBody>
      </p:sp>
      <p:sp>
        <p:nvSpPr>
          <p:cNvPr id="100376" name="AutoShape 24"/>
          <p:cNvSpPr>
            <a:spLocks noChangeArrowheads="1"/>
          </p:cNvSpPr>
          <p:nvPr/>
        </p:nvSpPr>
        <p:spPr bwMode="auto">
          <a:xfrm>
            <a:off x="3962400" y="5532438"/>
            <a:ext cx="1676400" cy="381000"/>
          </a:xfrm>
          <a:prstGeom prst="flowChart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Tahoma" charset="0"/>
              </a:rPr>
              <a:t>Save parameters</a:t>
            </a:r>
          </a:p>
        </p:txBody>
      </p:sp>
      <p:sp>
        <p:nvSpPr>
          <p:cNvPr id="100377" name="AutoShape 25"/>
          <p:cNvSpPr>
            <a:spLocks noChangeArrowheads="1"/>
          </p:cNvSpPr>
          <p:nvPr/>
        </p:nvSpPr>
        <p:spPr bwMode="auto">
          <a:xfrm>
            <a:off x="609600" y="4160838"/>
            <a:ext cx="2133600" cy="457200"/>
          </a:xfrm>
          <a:prstGeom prst="flowChartAlternate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Tahoma" charset="0"/>
              </a:rPr>
              <a:t>Propose another</a:t>
            </a:r>
          </a:p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Tahoma" charset="0"/>
              </a:rPr>
              <a:t>set of parameters</a:t>
            </a:r>
          </a:p>
        </p:txBody>
      </p:sp>
      <p:sp>
        <p:nvSpPr>
          <p:cNvPr id="100379" name="AutoShape 27"/>
          <p:cNvSpPr>
            <a:spLocks noChangeArrowheads="1"/>
          </p:cNvSpPr>
          <p:nvPr/>
        </p:nvSpPr>
        <p:spPr bwMode="auto">
          <a:xfrm>
            <a:off x="2817813" y="1560513"/>
            <a:ext cx="3914775" cy="238125"/>
          </a:xfrm>
          <a:prstGeom prst="rightArrow">
            <a:avLst>
              <a:gd name="adj1" fmla="val 50000"/>
              <a:gd name="adj2" fmla="val 41100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0382" name="AutoShape 30"/>
          <p:cNvSpPr>
            <a:spLocks noChangeArrowheads="1"/>
          </p:cNvSpPr>
          <p:nvPr/>
        </p:nvSpPr>
        <p:spPr bwMode="auto">
          <a:xfrm>
            <a:off x="7620000" y="2027238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0383" name="AutoShape 31"/>
          <p:cNvSpPr>
            <a:spLocks noChangeArrowheads="1"/>
          </p:cNvSpPr>
          <p:nvPr/>
        </p:nvSpPr>
        <p:spPr bwMode="auto">
          <a:xfrm>
            <a:off x="6172200" y="2713038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0384" name="AutoShape 32"/>
          <p:cNvSpPr>
            <a:spLocks noChangeArrowheads="1"/>
          </p:cNvSpPr>
          <p:nvPr/>
        </p:nvSpPr>
        <p:spPr bwMode="auto">
          <a:xfrm>
            <a:off x="2971800" y="4313238"/>
            <a:ext cx="609600" cy="228600"/>
          </a:xfrm>
          <a:prstGeom prst="leftArrow">
            <a:avLst>
              <a:gd name="adj1" fmla="val 50000"/>
              <a:gd name="adj2" fmla="val 66667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0385" name="AutoShape 33"/>
          <p:cNvSpPr>
            <a:spLocks noChangeArrowheads="1"/>
          </p:cNvSpPr>
          <p:nvPr/>
        </p:nvSpPr>
        <p:spPr bwMode="auto">
          <a:xfrm>
            <a:off x="4648200" y="4999038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0386" name="AutoShape 34"/>
          <p:cNvSpPr>
            <a:spLocks noChangeArrowheads="1"/>
          </p:cNvSpPr>
          <p:nvPr/>
        </p:nvSpPr>
        <p:spPr bwMode="auto">
          <a:xfrm>
            <a:off x="7620000" y="3322638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0387" name="AutoShape 35"/>
          <p:cNvSpPr>
            <a:spLocks noChangeArrowheads="1"/>
          </p:cNvSpPr>
          <p:nvPr/>
        </p:nvSpPr>
        <p:spPr bwMode="auto">
          <a:xfrm flipH="1">
            <a:off x="1295400" y="4922838"/>
            <a:ext cx="2438400" cy="838200"/>
          </a:xfrm>
          <a:custGeom>
            <a:avLst/>
            <a:gdLst>
              <a:gd name="G0" fmla="+- 13777 0 0"/>
              <a:gd name="G1" fmla="+- 18500 0 0"/>
              <a:gd name="G2" fmla="+- 7200 0 0"/>
              <a:gd name="G3" fmla="*/ 13777 1 2"/>
              <a:gd name="G4" fmla="+- G3 10800 0"/>
              <a:gd name="G5" fmla="+- 21600 13777 18500"/>
              <a:gd name="G6" fmla="+- 18500 7200 0"/>
              <a:gd name="G7" fmla="*/ G6 1 2"/>
              <a:gd name="G8" fmla="*/ 18500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8500 1 2"/>
              <a:gd name="G15" fmla="+- G5 0 G4"/>
              <a:gd name="G16" fmla="+- G0 0 G4"/>
              <a:gd name="G17" fmla="*/ G2 G15 G16"/>
              <a:gd name="T0" fmla="*/ 17689 w 21600"/>
              <a:gd name="T1" fmla="*/ 0 h 21600"/>
              <a:gd name="T2" fmla="*/ 13777 w 21600"/>
              <a:gd name="T3" fmla="*/ 7200 h 21600"/>
              <a:gd name="T4" fmla="*/ 0 w 21600"/>
              <a:gd name="T5" fmla="*/ 20653 h 21600"/>
              <a:gd name="T6" fmla="*/ 9250 w 21600"/>
              <a:gd name="T7" fmla="*/ 21600 h 21600"/>
              <a:gd name="T8" fmla="*/ 18500 w 21600"/>
              <a:gd name="T9" fmla="*/ 15003 h 21600"/>
              <a:gd name="T10" fmla="*/ 21600 w 21600"/>
              <a:gd name="T11" fmla="*/ 720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689" y="0"/>
                </a:moveTo>
                <a:lnTo>
                  <a:pt x="13777" y="7200"/>
                </a:lnTo>
                <a:lnTo>
                  <a:pt x="16877" y="7200"/>
                </a:lnTo>
                <a:lnTo>
                  <a:pt x="16877" y="19705"/>
                </a:lnTo>
                <a:lnTo>
                  <a:pt x="0" y="19705"/>
                </a:lnTo>
                <a:lnTo>
                  <a:pt x="0" y="21600"/>
                </a:lnTo>
                <a:lnTo>
                  <a:pt x="18500" y="21600"/>
                </a:lnTo>
                <a:lnTo>
                  <a:pt x="18500" y="7200"/>
                </a:lnTo>
                <a:lnTo>
                  <a:pt x="21600" y="7200"/>
                </a:lnTo>
                <a:close/>
              </a:path>
            </a:pathLst>
          </a:cu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0388" name="Text Box 36"/>
          <p:cNvSpPr txBox="1">
            <a:spLocks noChangeArrowheads="1"/>
          </p:cNvSpPr>
          <p:nvPr/>
        </p:nvSpPr>
        <p:spPr bwMode="auto">
          <a:xfrm>
            <a:off x="5029200" y="4929188"/>
            <a:ext cx="6111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Tahoma" charset="0"/>
              </a:rPr>
              <a:t>YES</a:t>
            </a:r>
          </a:p>
        </p:txBody>
      </p:sp>
      <p:sp>
        <p:nvSpPr>
          <p:cNvPr id="100389" name="Text Box 37"/>
          <p:cNvSpPr txBox="1">
            <a:spLocks noChangeArrowheads="1"/>
          </p:cNvSpPr>
          <p:nvPr/>
        </p:nvSpPr>
        <p:spPr bwMode="auto">
          <a:xfrm>
            <a:off x="3048000" y="3916363"/>
            <a:ext cx="5302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Tahoma" charset="0"/>
              </a:rPr>
              <a:t>NO</a:t>
            </a:r>
          </a:p>
        </p:txBody>
      </p:sp>
      <p:sp>
        <p:nvSpPr>
          <p:cNvPr id="100390" name="AutoShape 38"/>
          <p:cNvSpPr>
            <a:spLocks noChangeArrowheads="1"/>
          </p:cNvSpPr>
          <p:nvPr/>
        </p:nvSpPr>
        <p:spPr bwMode="auto">
          <a:xfrm>
            <a:off x="6858000" y="3932238"/>
            <a:ext cx="1905000" cy="914400"/>
          </a:xfrm>
          <a:prstGeom prst="flowChartDecision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Tahoma" charset="0"/>
              </a:rPr>
              <a:t>Convergence?</a:t>
            </a:r>
          </a:p>
        </p:txBody>
      </p:sp>
      <p:sp>
        <p:nvSpPr>
          <p:cNvPr id="100391" name="AutoShape 39"/>
          <p:cNvSpPr>
            <a:spLocks noChangeArrowheads="1"/>
          </p:cNvSpPr>
          <p:nvPr/>
        </p:nvSpPr>
        <p:spPr bwMode="auto">
          <a:xfrm>
            <a:off x="7239000" y="5532438"/>
            <a:ext cx="1143000" cy="457200"/>
          </a:xfrm>
          <a:prstGeom prst="flowChart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>
                <a:solidFill>
                  <a:srgbClr val="000000"/>
                </a:solidFill>
                <a:latin typeface="Tahoma" charset="0"/>
              </a:rPr>
              <a:t>EXIT</a:t>
            </a:r>
          </a:p>
        </p:txBody>
      </p:sp>
      <p:sp>
        <p:nvSpPr>
          <p:cNvPr id="100392" name="AutoShape 40"/>
          <p:cNvSpPr>
            <a:spLocks noChangeArrowheads="1"/>
          </p:cNvSpPr>
          <p:nvPr/>
        </p:nvSpPr>
        <p:spPr bwMode="auto">
          <a:xfrm>
            <a:off x="7620000" y="4999038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0393" name="AutoShape 41"/>
          <p:cNvSpPr>
            <a:spLocks noChangeArrowheads="1"/>
          </p:cNvSpPr>
          <p:nvPr/>
        </p:nvSpPr>
        <p:spPr bwMode="auto">
          <a:xfrm>
            <a:off x="6248400" y="4313238"/>
            <a:ext cx="457200" cy="2286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0394" name="AutoShape 42"/>
          <p:cNvSpPr>
            <a:spLocks noChangeArrowheads="1"/>
          </p:cNvSpPr>
          <p:nvPr/>
        </p:nvSpPr>
        <p:spPr bwMode="auto">
          <a:xfrm>
            <a:off x="1600200" y="2179638"/>
            <a:ext cx="304800" cy="1752600"/>
          </a:xfrm>
          <a:prstGeom prst="upArrow">
            <a:avLst>
              <a:gd name="adj1" fmla="val 50000"/>
              <a:gd name="adj2" fmla="val 1437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0395" name="Text Box 43"/>
          <p:cNvSpPr txBox="1">
            <a:spLocks noChangeArrowheads="1"/>
          </p:cNvSpPr>
          <p:nvPr/>
        </p:nvSpPr>
        <p:spPr bwMode="auto">
          <a:xfrm>
            <a:off x="6248400" y="3932238"/>
            <a:ext cx="5302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Tahoma" charset="0"/>
              </a:rPr>
              <a:t>NO</a:t>
            </a:r>
          </a:p>
        </p:txBody>
      </p:sp>
      <p:sp>
        <p:nvSpPr>
          <p:cNvPr id="100396" name="Text Box 44"/>
          <p:cNvSpPr txBox="1">
            <a:spLocks noChangeArrowheads="1"/>
          </p:cNvSpPr>
          <p:nvPr/>
        </p:nvSpPr>
        <p:spPr bwMode="auto">
          <a:xfrm>
            <a:off x="7920038" y="4922838"/>
            <a:ext cx="6111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Tahoma" charset="0"/>
              </a:rPr>
              <a:t>YES</a:t>
            </a:r>
          </a:p>
        </p:txBody>
      </p:sp>
      <p:sp>
        <p:nvSpPr>
          <p:cNvPr id="100397" name="Rectangle 45"/>
          <p:cNvSpPr>
            <a:spLocks noChangeArrowheads="1"/>
          </p:cNvSpPr>
          <p:nvPr/>
        </p:nvSpPr>
        <p:spPr bwMode="auto">
          <a:xfrm>
            <a:off x="684213" y="1341438"/>
            <a:ext cx="2209800" cy="609600"/>
          </a:xfrm>
          <a:prstGeom prst="rect">
            <a:avLst/>
          </a:prstGeom>
          <a:noFill/>
          <a:ln w="5724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0398" name="Rectangle 46"/>
          <p:cNvSpPr>
            <a:spLocks noChangeArrowheads="1"/>
          </p:cNvSpPr>
          <p:nvPr/>
        </p:nvSpPr>
        <p:spPr bwMode="auto">
          <a:xfrm>
            <a:off x="457200" y="4084638"/>
            <a:ext cx="2438400" cy="609600"/>
          </a:xfrm>
          <a:prstGeom prst="rect">
            <a:avLst/>
          </a:prstGeom>
          <a:noFill/>
          <a:ln w="5724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0399" name="Text Box 47"/>
          <p:cNvSpPr txBox="1">
            <a:spLocks noChangeArrowheads="1"/>
          </p:cNvSpPr>
          <p:nvPr/>
        </p:nvSpPr>
        <p:spPr bwMode="auto">
          <a:xfrm>
            <a:off x="2639064" y="57150"/>
            <a:ext cx="3881746" cy="479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 sz="2400" dirty="0">
                <a:solidFill>
                  <a:srgbClr val="FFFFFF"/>
                </a:solidFill>
              </a:rPr>
              <a:t>Inversion procedure </a:t>
            </a:r>
            <a:r>
              <a:rPr lang="en-GB" sz="2400" dirty="0" smtClean="0">
                <a:solidFill>
                  <a:srgbClr val="FFFFFF"/>
                </a:solidFill>
              </a:rPr>
              <a:t>(LTE)</a:t>
            </a:r>
            <a:endParaRPr lang="en-GB" sz="2400" dirty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" y="5867400"/>
            <a:ext cx="2436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Response </a:t>
            </a:r>
            <a:r>
              <a:rPr lang="es-ES" dirty="0" err="1" smtClean="0"/>
              <a:t>functions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8115333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699419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FFFFFF"/>
                </a:solidFill>
              </a:rPr>
              <a:t>Response functions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231" y="762000"/>
            <a:ext cx="6257538" cy="561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029200" y="6400800"/>
            <a:ext cx="3429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/>
              <a:t>Ruiz Cobo &amp; del Toro </a:t>
            </a:r>
            <a:r>
              <a:rPr lang="es-ES" sz="1600" dirty="0" err="1" smtClean="0"/>
              <a:t>Iniesta</a:t>
            </a:r>
            <a:r>
              <a:rPr lang="es-ES" sz="1600" dirty="0" smtClean="0"/>
              <a:t> (1992)</a:t>
            </a:r>
          </a:p>
        </p:txBody>
      </p:sp>
    </p:spTree>
    <p:extLst>
      <p:ext uri="{BB962C8B-B14F-4D97-AF65-F5344CB8AC3E}">
        <p14:creationId xmlns:p14="http://schemas.microsoft.com/office/powerpoint/2010/main" val="250091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49610" y="76200"/>
            <a:ext cx="9044781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FFFFFF"/>
                </a:solidFill>
              </a:rPr>
              <a:t>The depth stratification of physical quantities can be obtained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29200" y="6400800"/>
            <a:ext cx="3429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/>
              <a:t>Ruiz Cobo &amp; del Toro </a:t>
            </a:r>
            <a:r>
              <a:rPr lang="es-ES" sz="1600" dirty="0" err="1" smtClean="0"/>
              <a:t>Iniesta</a:t>
            </a:r>
            <a:r>
              <a:rPr lang="es-ES" sz="1600" dirty="0" smtClean="0"/>
              <a:t> (1992)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46" y="609600"/>
            <a:ext cx="6286308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655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295555" y="76200"/>
            <a:ext cx="8552890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FFFFFF"/>
                </a:solidFill>
              </a:rPr>
              <a:t>The quality of observations allow to observe fine details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4" y="1413846"/>
            <a:ext cx="9015413" cy="4110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16256" y="5638800"/>
            <a:ext cx="1827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/>
              <a:t>Louis et al. (2009)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95800" y="5105400"/>
            <a:ext cx="1465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 smtClean="0">
                <a:solidFill>
                  <a:schemeClr val="tx1"/>
                </a:solidFill>
              </a:rPr>
              <a:t>Inclination</a:t>
            </a:r>
            <a:endParaRPr lang="es-ES" b="1" dirty="0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67200" y="1066800"/>
            <a:ext cx="1879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Field </a:t>
            </a:r>
            <a:r>
              <a:rPr lang="es-ES" b="1" dirty="0" err="1" smtClean="0"/>
              <a:t>strength</a:t>
            </a:r>
            <a:endParaRPr lang="es-ES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731559" y="1066800"/>
            <a:ext cx="1821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Field </a:t>
            </a:r>
            <a:r>
              <a:rPr lang="es-ES" b="1" dirty="0" err="1" smtClean="0"/>
              <a:t>azimuth</a:t>
            </a:r>
            <a:endParaRPr lang="es-ES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6916534" y="5105400"/>
            <a:ext cx="1736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chemeClr val="tx1"/>
                </a:solidFill>
              </a:rPr>
              <a:t>LOS </a:t>
            </a:r>
            <a:r>
              <a:rPr lang="es-ES" b="1" dirty="0" err="1" smtClean="0">
                <a:solidFill>
                  <a:schemeClr val="tx1"/>
                </a:solidFill>
              </a:rPr>
              <a:t>velocity</a:t>
            </a:r>
            <a:endParaRPr lang="es-ES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93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699419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FFFFFF"/>
                </a:solidFill>
              </a:rPr>
              <a:t>Non-local thermodynamic equilibrium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5" name="Picture 4" descr="rt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131" y="827463"/>
            <a:ext cx="2471738" cy="871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5795" y="1998663"/>
            <a:ext cx="76324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smtClean="0"/>
              <a:t>In NLTE,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source</a:t>
            </a:r>
            <a:r>
              <a:rPr lang="es-ES" dirty="0" smtClean="0"/>
              <a:t> </a:t>
            </a:r>
            <a:r>
              <a:rPr lang="es-ES" dirty="0" err="1" smtClean="0"/>
              <a:t>function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unknown</a:t>
            </a:r>
            <a:r>
              <a:rPr lang="es-ES" dirty="0" smtClean="0"/>
              <a:t> and </a:t>
            </a:r>
            <a:r>
              <a:rPr lang="es-ES" dirty="0" err="1" smtClean="0"/>
              <a:t>nonlinearly</a:t>
            </a:r>
            <a:r>
              <a:rPr lang="es-ES" dirty="0" smtClean="0"/>
              <a:t> </a:t>
            </a:r>
            <a:r>
              <a:rPr lang="es-ES" dirty="0" err="1" smtClean="0"/>
              <a:t>depends</a:t>
            </a:r>
            <a:r>
              <a:rPr lang="es-ES" dirty="0" smtClean="0"/>
              <a:t> </a:t>
            </a:r>
          </a:p>
          <a:p>
            <a:pPr algn="ctr"/>
            <a:r>
              <a:rPr lang="es-ES" dirty="0" err="1" smtClean="0"/>
              <a:t>on</a:t>
            </a:r>
            <a:r>
              <a:rPr lang="es-ES" dirty="0" smtClean="0"/>
              <a:t> non-local </a:t>
            </a:r>
            <a:r>
              <a:rPr lang="es-ES" dirty="0" err="1" smtClean="0"/>
              <a:t>properties</a:t>
            </a:r>
            <a:endParaRPr lang="es-E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236" y="2983248"/>
            <a:ext cx="5583528" cy="372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9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699419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FFFFFF"/>
                </a:solidFill>
              </a:rPr>
              <a:t>NLTE: non-local coupling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5" name="Picture 4" descr="rte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725" y="892175"/>
            <a:ext cx="2657475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019" y="2209800"/>
            <a:ext cx="6022181" cy="8643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1000" y="1143000"/>
            <a:ext cx="32480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Radiative</a:t>
            </a:r>
            <a:r>
              <a:rPr lang="es-ES" dirty="0" smtClean="0"/>
              <a:t> transfer </a:t>
            </a:r>
            <a:r>
              <a:rPr lang="es-ES" dirty="0" err="1" smtClean="0"/>
              <a:t>equation</a:t>
            </a:r>
            <a:endParaRPr lang="es-E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81000" y="2343090"/>
            <a:ext cx="1909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Rate</a:t>
            </a:r>
            <a:r>
              <a:rPr lang="es-ES" dirty="0" smtClean="0"/>
              <a:t> </a:t>
            </a:r>
            <a:r>
              <a:rPr lang="es-ES" dirty="0" err="1" smtClean="0"/>
              <a:t>equations</a:t>
            </a:r>
            <a:endParaRPr lang="es-ES" dirty="0" smtClean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938340718"/>
              </p:ext>
            </p:extLst>
          </p:nvPr>
        </p:nvGraphicFramePr>
        <p:xfrm>
          <a:off x="2400300" y="4292600"/>
          <a:ext cx="4343400" cy="256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060237" y="3505200"/>
            <a:ext cx="70235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/>
              <a:t>Teh</a:t>
            </a:r>
            <a:r>
              <a:rPr lang="es-ES" dirty="0" smtClean="0"/>
              <a:t> Stokes </a:t>
            </a:r>
            <a:r>
              <a:rPr lang="es-ES" dirty="0" err="1" smtClean="0"/>
              <a:t>profiles</a:t>
            </a:r>
            <a:r>
              <a:rPr lang="es-ES" dirty="0" smtClean="0"/>
              <a:t> are </a:t>
            </a:r>
            <a:r>
              <a:rPr lang="es-ES" dirty="0" err="1" smtClean="0"/>
              <a:t>obtained</a:t>
            </a:r>
            <a:r>
              <a:rPr lang="es-ES" dirty="0" smtClean="0"/>
              <a:t> </a:t>
            </a:r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dirty="0" err="1" smtClean="0"/>
              <a:t>self-consistently</a:t>
            </a:r>
            <a:r>
              <a:rPr lang="es-ES" dirty="0" smtClean="0"/>
              <a:t> </a:t>
            </a:r>
            <a:r>
              <a:rPr lang="es-ES" dirty="0" err="1" smtClean="0"/>
              <a:t>solving</a:t>
            </a:r>
            <a:r>
              <a:rPr lang="es-ES" dirty="0" smtClean="0"/>
              <a:t> </a:t>
            </a:r>
          </a:p>
          <a:p>
            <a:pPr algn="ctr"/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two</a:t>
            </a:r>
            <a:r>
              <a:rPr lang="es-ES" dirty="0" smtClean="0"/>
              <a:t> sets of </a:t>
            </a:r>
            <a:r>
              <a:rPr lang="es-ES" dirty="0" err="1" smtClean="0"/>
              <a:t>equations</a:t>
            </a:r>
            <a:r>
              <a:rPr lang="es-ES" dirty="0" smtClean="0"/>
              <a:t> </a:t>
            </a:r>
            <a:r>
              <a:rPr lang="es-ES" dirty="0" smtClean="0">
                <a:sym typeface="Wingdings" pitchFamily="2" charset="2"/>
              </a:rPr>
              <a:t> </a:t>
            </a:r>
            <a:r>
              <a:rPr lang="es-ES" dirty="0" err="1" smtClean="0">
                <a:sym typeface="Wingdings" pitchFamily="2" charset="2"/>
              </a:rPr>
              <a:t>computationally</a:t>
            </a:r>
            <a:r>
              <a:rPr lang="es-ES" dirty="0" smtClean="0">
                <a:sym typeface="Wingdings" pitchFamily="2" charset="2"/>
              </a:rPr>
              <a:t> heavy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93568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47110" y="0"/>
            <a:ext cx="5120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latin typeface="Roboto" pitchFamily="2" charset="0"/>
                <a:ea typeface="Roboto" pitchFamily="2" charset="0"/>
              </a:rPr>
              <a:t>The</a:t>
            </a:r>
            <a:r>
              <a:rPr lang="es-ES" sz="24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latin typeface="Roboto" pitchFamily="2" charset="0"/>
                <a:ea typeface="Roboto" pitchFamily="2" charset="0"/>
              </a:rPr>
              <a:t>Milne-Eddington</a:t>
            </a:r>
            <a:r>
              <a:rPr lang="es-ES" sz="24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latin typeface="Roboto" pitchFamily="2" charset="0"/>
                <a:ea typeface="Roboto" pitchFamily="2" charset="0"/>
              </a:rPr>
              <a:t>approximation</a:t>
            </a:r>
            <a:endParaRPr lang="es-ES" sz="24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914400"/>
            <a:ext cx="86653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Atmosphere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plane-parallel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semi-infinite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 in local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thermodynamic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equilibrium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smtClean="0">
                <a:latin typeface="Roboto Light" pitchFamily="2" charset="0"/>
                <a:ea typeface="Roboto Light" pitchFamily="2" charset="0"/>
              </a:rPr>
              <a:t>Line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opacity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Doppler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width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line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properties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magnetic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field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vector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constant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depth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atmosphere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Planck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function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linear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optical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depth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781" y="2801244"/>
            <a:ext cx="1976438" cy="2667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73831" y="4186238"/>
            <a:ext cx="8796338" cy="1452562"/>
            <a:chOff x="173831" y="4186238"/>
            <a:chExt cx="8796338" cy="1452562"/>
          </a:xfrm>
        </p:grpSpPr>
        <p:pic>
          <p:nvPicPr>
            <p:cNvPr id="8" name="Picture 7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983" y="4186238"/>
              <a:ext cx="5861969" cy="28091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831" y="4582875"/>
              <a:ext cx="8794645" cy="27414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831" y="4968709"/>
              <a:ext cx="8789569" cy="27414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831" y="5364655"/>
              <a:ext cx="8796338" cy="2741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98325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ext Box 2"/>
          <p:cNvSpPr txBox="1">
            <a:spLocks noChangeArrowheads="1"/>
          </p:cNvSpPr>
          <p:nvPr/>
        </p:nvSpPr>
        <p:spPr bwMode="auto">
          <a:xfrm>
            <a:off x="3065662" y="57150"/>
            <a:ext cx="3014263" cy="479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 sz="2400" dirty="0">
                <a:solidFill>
                  <a:srgbClr val="FFFFFF"/>
                </a:solidFill>
              </a:rPr>
              <a:t>Inversion </a:t>
            </a:r>
            <a:r>
              <a:rPr lang="en-GB" sz="2400" dirty="0" smtClean="0">
                <a:solidFill>
                  <a:srgbClr val="FFFFFF"/>
                </a:solidFill>
              </a:rPr>
              <a:t>procedure</a:t>
            </a:r>
            <a:endParaRPr lang="en-GB" sz="2400" dirty="0">
              <a:solidFill>
                <a:srgbClr val="FFFFFF"/>
              </a:solidFill>
            </a:endParaRPr>
          </a:p>
        </p:txBody>
      </p:sp>
      <p:grpSp>
        <p:nvGrpSpPr>
          <p:cNvPr id="102406" name="Group 6"/>
          <p:cNvGrpSpPr>
            <a:grpSpLocks/>
          </p:cNvGrpSpPr>
          <p:nvPr/>
        </p:nvGrpSpPr>
        <p:grpSpPr bwMode="auto">
          <a:xfrm>
            <a:off x="3352800" y="1341438"/>
            <a:ext cx="1066800" cy="762000"/>
            <a:chOff x="2112" y="1248"/>
            <a:chExt cx="672" cy="480"/>
          </a:xfrm>
        </p:grpSpPr>
        <p:sp>
          <p:nvSpPr>
            <p:cNvPr id="102407" name="AutoShape 7"/>
            <p:cNvSpPr>
              <a:spLocks noChangeArrowheads="1"/>
            </p:cNvSpPr>
            <p:nvPr/>
          </p:nvSpPr>
          <p:spPr bwMode="auto">
            <a:xfrm>
              <a:off x="2112" y="1248"/>
              <a:ext cx="672" cy="480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02408" name="Text Box 8"/>
            <p:cNvSpPr txBox="1">
              <a:spLocks noChangeArrowheads="1"/>
            </p:cNvSpPr>
            <p:nvPr/>
          </p:nvSpPr>
          <p:spPr bwMode="auto">
            <a:xfrm>
              <a:off x="2161" y="1329"/>
              <a:ext cx="601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Tahoma" charset="0"/>
                </a:rPr>
                <a:t>Solve SEE</a:t>
              </a:r>
            </a:p>
            <a:p>
              <a:pPr algn="ctr"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Tahoma" charset="0"/>
                </a:rPr>
                <a:t>equations</a:t>
              </a:r>
            </a:p>
          </p:txBody>
        </p:sp>
      </p:grpSp>
      <p:sp>
        <p:nvSpPr>
          <p:cNvPr id="102410" name="AutoShape 10"/>
          <p:cNvSpPr>
            <a:spLocks noChangeArrowheads="1"/>
          </p:cNvSpPr>
          <p:nvPr/>
        </p:nvSpPr>
        <p:spPr bwMode="auto">
          <a:xfrm>
            <a:off x="971550" y="1493838"/>
            <a:ext cx="1676400" cy="457200"/>
          </a:xfrm>
          <a:prstGeom prst="flowChartAlternate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2411" name="Text Box 11"/>
          <p:cNvSpPr txBox="1">
            <a:spLocks noChangeArrowheads="1"/>
          </p:cNvSpPr>
          <p:nvPr/>
        </p:nvSpPr>
        <p:spPr bwMode="auto">
          <a:xfrm>
            <a:off x="1403350" y="1543050"/>
            <a:ext cx="7715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buClr>
                <a:srgbClr val="000000"/>
              </a:buClr>
              <a:buSzPct val="100000"/>
              <a:buFont typeface="Tahoma" charset="0"/>
              <a:buNone/>
            </a:pPr>
            <a:r>
              <a:rPr lang="en-GB" sz="1600">
                <a:solidFill>
                  <a:srgbClr val="000000"/>
                </a:solidFill>
                <a:latin typeface="Tahoma" charset="0"/>
              </a:rPr>
              <a:t>B, T, v</a:t>
            </a:r>
          </a:p>
        </p:txBody>
      </p:sp>
      <p:grpSp>
        <p:nvGrpSpPr>
          <p:cNvPr id="102412" name="Group 12"/>
          <p:cNvGrpSpPr>
            <a:grpSpLocks/>
          </p:cNvGrpSpPr>
          <p:nvPr/>
        </p:nvGrpSpPr>
        <p:grpSpPr bwMode="auto">
          <a:xfrm>
            <a:off x="4876800" y="1493838"/>
            <a:ext cx="1604963" cy="457200"/>
            <a:chOff x="3072" y="1344"/>
            <a:chExt cx="1011" cy="288"/>
          </a:xfrm>
        </p:grpSpPr>
        <p:sp>
          <p:nvSpPr>
            <p:cNvPr id="102413" name="AutoShape 13"/>
            <p:cNvSpPr>
              <a:spLocks noChangeArrowheads="1"/>
            </p:cNvSpPr>
            <p:nvPr/>
          </p:nvSpPr>
          <p:spPr bwMode="auto">
            <a:xfrm>
              <a:off x="3072" y="1344"/>
              <a:ext cx="1008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02414" name="Text Box 14"/>
            <p:cNvSpPr txBox="1">
              <a:spLocks noChangeArrowheads="1"/>
            </p:cNvSpPr>
            <p:nvPr/>
          </p:nvSpPr>
          <p:spPr bwMode="auto">
            <a:xfrm>
              <a:off x="3072" y="1392"/>
              <a:ext cx="101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Tahoma" charset="0"/>
                </a:rPr>
                <a:t>Solve RT equation</a:t>
              </a:r>
            </a:p>
          </p:txBody>
        </p:sp>
      </p:grpSp>
      <p:grpSp>
        <p:nvGrpSpPr>
          <p:cNvPr id="102415" name="Group 15"/>
          <p:cNvGrpSpPr>
            <a:grpSpLocks/>
          </p:cNvGrpSpPr>
          <p:nvPr/>
        </p:nvGrpSpPr>
        <p:grpSpPr bwMode="auto">
          <a:xfrm>
            <a:off x="4191000" y="2560638"/>
            <a:ext cx="1981200" cy="685800"/>
            <a:chOff x="2640" y="2016"/>
            <a:chExt cx="1248" cy="432"/>
          </a:xfrm>
        </p:grpSpPr>
        <p:sp>
          <p:nvSpPr>
            <p:cNvPr id="102416" name="AutoShape 16"/>
            <p:cNvSpPr>
              <a:spLocks noChangeArrowheads="1"/>
            </p:cNvSpPr>
            <p:nvPr/>
          </p:nvSpPr>
          <p:spPr bwMode="auto">
            <a:xfrm>
              <a:off x="2640" y="2016"/>
              <a:ext cx="1248" cy="432"/>
            </a:xfrm>
            <a:prstGeom prst="flowChartInputOutput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02417" name="Text Box 17"/>
            <p:cNvSpPr txBox="1">
              <a:spLocks noChangeArrowheads="1"/>
            </p:cNvSpPr>
            <p:nvPr/>
          </p:nvSpPr>
          <p:spPr bwMode="auto">
            <a:xfrm>
              <a:off x="2832" y="2064"/>
              <a:ext cx="834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Tahoma" charset="0"/>
                </a:rPr>
                <a:t>Observed</a:t>
              </a:r>
            </a:p>
            <a:p>
              <a:pPr algn="ctr"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Tahoma" charset="0"/>
                </a:rPr>
                <a:t>Stokes profiles</a:t>
              </a:r>
            </a:p>
          </p:txBody>
        </p:sp>
      </p:grpSp>
      <p:grpSp>
        <p:nvGrpSpPr>
          <p:cNvPr id="102418" name="Group 18"/>
          <p:cNvGrpSpPr>
            <a:grpSpLocks/>
          </p:cNvGrpSpPr>
          <p:nvPr/>
        </p:nvGrpSpPr>
        <p:grpSpPr bwMode="auto">
          <a:xfrm>
            <a:off x="7010400" y="1493838"/>
            <a:ext cx="1600200" cy="457200"/>
            <a:chOff x="4416" y="1344"/>
            <a:chExt cx="1008" cy="288"/>
          </a:xfrm>
        </p:grpSpPr>
        <p:sp>
          <p:nvSpPr>
            <p:cNvPr id="102419" name="AutoShape 19"/>
            <p:cNvSpPr>
              <a:spLocks noChangeArrowheads="1"/>
            </p:cNvSpPr>
            <p:nvPr/>
          </p:nvSpPr>
          <p:spPr bwMode="auto">
            <a:xfrm>
              <a:off x="4416" y="1344"/>
              <a:ext cx="1008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02420" name="Text Box 20"/>
            <p:cNvSpPr txBox="1">
              <a:spLocks noChangeArrowheads="1"/>
            </p:cNvSpPr>
            <p:nvPr/>
          </p:nvSpPr>
          <p:spPr bwMode="auto">
            <a:xfrm>
              <a:off x="4416" y="1392"/>
              <a:ext cx="98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Tahoma" charset="0"/>
                </a:rPr>
                <a:t>Emergent profiles</a:t>
              </a:r>
            </a:p>
          </p:txBody>
        </p:sp>
      </p:grpSp>
      <p:sp>
        <p:nvSpPr>
          <p:cNvPr id="102421" name="AutoShape 21"/>
          <p:cNvSpPr>
            <a:spLocks noChangeArrowheads="1"/>
          </p:cNvSpPr>
          <p:nvPr/>
        </p:nvSpPr>
        <p:spPr bwMode="auto">
          <a:xfrm>
            <a:off x="3733800" y="4008438"/>
            <a:ext cx="2209800" cy="914400"/>
          </a:xfrm>
          <a:prstGeom prst="flowChartDecision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Symbol" pitchFamily="18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Symbol" pitchFamily="18" charset="2"/>
              </a:rPr>
              <a:t></a:t>
            </a:r>
            <a:r>
              <a:rPr lang="en-GB" sz="1400" baseline="30000">
                <a:solidFill>
                  <a:srgbClr val="000000"/>
                </a:solidFill>
                <a:latin typeface="Tahoma" charset="0"/>
              </a:rPr>
              <a:t>2</a:t>
            </a:r>
            <a:r>
              <a:rPr lang="en-GB" sz="1400">
                <a:solidFill>
                  <a:srgbClr val="000000"/>
                </a:solidFill>
                <a:latin typeface="Tahoma" charset="0"/>
              </a:rPr>
              <a:t> smaller than</a:t>
            </a:r>
          </a:p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Tahoma" charset="0"/>
              </a:rPr>
              <a:t>previous?</a:t>
            </a:r>
          </a:p>
        </p:txBody>
      </p:sp>
      <p:sp>
        <p:nvSpPr>
          <p:cNvPr id="102422" name="AutoShape 22"/>
          <p:cNvSpPr>
            <a:spLocks noChangeArrowheads="1"/>
          </p:cNvSpPr>
          <p:nvPr/>
        </p:nvSpPr>
        <p:spPr bwMode="auto">
          <a:xfrm>
            <a:off x="6705600" y="2636838"/>
            <a:ext cx="2133600" cy="457200"/>
          </a:xfrm>
          <a:prstGeom prst="flowChart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2423" name="Text Box 23"/>
          <p:cNvSpPr txBox="1">
            <a:spLocks noChangeArrowheads="1"/>
          </p:cNvSpPr>
          <p:nvPr/>
        </p:nvSpPr>
        <p:spPr bwMode="auto">
          <a:xfrm>
            <a:off x="6735763" y="2714625"/>
            <a:ext cx="2070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Tahoma" charset="0"/>
              <a:buNone/>
            </a:pPr>
            <a:r>
              <a:rPr lang="en-GB" sz="1400">
                <a:solidFill>
                  <a:srgbClr val="000000"/>
                </a:solidFill>
                <a:latin typeface="Tahoma" charset="0"/>
              </a:rPr>
              <a:t>Statistical estimator (</a:t>
            </a:r>
            <a:r>
              <a:rPr lang="en-GB" sz="1400">
                <a:solidFill>
                  <a:srgbClr val="000000"/>
                </a:solidFill>
                <a:latin typeface="Symbol" pitchFamily="18" charset="2"/>
              </a:rPr>
              <a:t></a:t>
            </a:r>
            <a:r>
              <a:rPr lang="en-GB" sz="1400" baseline="30000">
                <a:solidFill>
                  <a:srgbClr val="000000"/>
                </a:solidFill>
                <a:latin typeface="Tahoma" charset="0"/>
              </a:rPr>
              <a:t>2</a:t>
            </a:r>
            <a:r>
              <a:rPr lang="en-GB" sz="1400">
                <a:solidFill>
                  <a:srgbClr val="000000"/>
                </a:solidFill>
                <a:latin typeface="Tahoma" charset="0"/>
              </a:rPr>
              <a:t>)</a:t>
            </a:r>
          </a:p>
        </p:txBody>
      </p:sp>
      <p:sp>
        <p:nvSpPr>
          <p:cNvPr id="102424" name="AutoShape 24"/>
          <p:cNvSpPr>
            <a:spLocks noChangeArrowheads="1"/>
          </p:cNvSpPr>
          <p:nvPr/>
        </p:nvSpPr>
        <p:spPr bwMode="auto">
          <a:xfrm>
            <a:off x="3962400" y="5608638"/>
            <a:ext cx="1676400" cy="381000"/>
          </a:xfrm>
          <a:prstGeom prst="flowChart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Tahoma" charset="0"/>
              </a:rPr>
              <a:t>Save parameters</a:t>
            </a:r>
          </a:p>
        </p:txBody>
      </p:sp>
      <p:sp>
        <p:nvSpPr>
          <p:cNvPr id="102425" name="AutoShape 25"/>
          <p:cNvSpPr>
            <a:spLocks noChangeArrowheads="1"/>
          </p:cNvSpPr>
          <p:nvPr/>
        </p:nvSpPr>
        <p:spPr bwMode="auto">
          <a:xfrm>
            <a:off x="609600" y="4237038"/>
            <a:ext cx="2133600" cy="457200"/>
          </a:xfrm>
          <a:prstGeom prst="flowChartAlternate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Tahoma" charset="0"/>
              </a:rPr>
              <a:t>Propose another</a:t>
            </a:r>
          </a:p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Tahoma" charset="0"/>
              </a:rPr>
              <a:t>set of parameters</a:t>
            </a:r>
          </a:p>
        </p:txBody>
      </p:sp>
      <p:sp>
        <p:nvSpPr>
          <p:cNvPr id="102427" name="AutoShape 27"/>
          <p:cNvSpPr>
            <a:spLocks noChangeArrowheads="1"/>
          </p:cNvSpPr>
          <p:nvPr/>
        </p:nvSpPr>
        <p:spPr bwMode="auto">
          <a:xfrm>
            <a:off x="2819400" y="1646238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2428" name="AutoShape 28"/>
          <p:cNvSpPr>
            <a:spLocks noChangeArrowheads="1"/>
          </p:cNvSpPr>
          <p:nvPr/>
        </p:nvSpPr>
        <p:spPr bwMode="auto">
          <a:xfrm>
            <a:off x="4495800" y="1646238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2429" name="AutoShape 29"/>
          <p:cNvSpPr>
            <a:spLocks noChangeArrowheads="1"/>
          </p:cNvSpPr>
          <p:nvPr/>
        </p:nvSpPr>
        <p:spPr bwMode="auto">
          <a:xfrm>
            <a:off x="6553200" y="1646238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2430" name="AutoShape 30"/>
          <p:cNvSpPr>
            <a:spLocks noChangeArrowheads="1"/>
          </p:cNvSpPr>
          <p:nvPr/>
        </p:nvSpPr>
        <p:spPr bwMode="auto">
          <a:xfrm>
            <a:off x="7620000" y="2103438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2431" name="AutoShape 31"/>
          <p:cNvSpPr>
            <a:spLocks noChangeArrowheads="1"/>
          </p:cNvSpPr>
          <p:nvPr/>
        </p:nvSpPr>
        <p:spPr bwMode="auto">
          <a:xfrm>
            <a:off x="6172200" y="2789238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2432" name="AutoShape 32"/>
          <p:cNvSpPr>
            <a:spLocks noChangeArrowheads="1"/>
          </p:cNvSpPr>
          <p:nvPr/>
        </p:nvSpPr>
        <p:spPr bwMode="auto">
          <a:xfrm>
            <a:off x="2971800" y="4389438"/>
            <a:ext cx="609600" cy="228600"/>
          </a:xfrm>
          <a:prstGeom prst="leftArrow">
            <a:avLst>
              <a:gd name="adj1" fmla="val 50000"/>
              <a:gd name="adj2" fmla="val 66667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2433" name="AutoShape 33"/>
          <p:cNvSpPr>
            <a:spLocks noChangeArrowheads="1"/>
          </p:cNvSpPr>
          <p:nvPr/>
        </p:nvSpPr>
        <p:spPr bwMode="auto">
          <a:xfrm>
            <a:off x="4648200" y="5075238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2434" name="AutoShape 34"/>
          <p:cNvSpPr>
            <a:spLocks noChangeArrowheads="1"/>
          </p:cNvSpPr>
          <p:nvPr/>
        </p:nvSpPr>
        <p:spPr bwMode="auto">
          <a:xfrm>
            <a:off x="7620000" y="3398838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2435" name="AutoShape 35"/>
          <p:cNvSpPr>
            <a:spLocks noChangeArrowheads="1"/>
          </p:cNvSpPr>
          <p:nvPr/>
        </p:nvSpPr>
        <p:spPr bwMode="auto">
          <a:xfrm flipH="1">
            <a:off x="1295400" y="4999038"/>
            <a:ext cx="2438400" cy="838200"/>
          </a:xfrm>
          <a:custGeom>
            <a:avLst/>
            <a:gdLst>
              <a:gd name="G0" fmla="+- 13777 0 0"/>
              <a:gd name="G1" fmla="+- 18500 0 0"/>
              <a:gd name="G2" fmla="+- 7200 0 0"/>
              <a:gd name="G3" fmla="*/ 13777 1 2"/>
              <a:gd name="G4" fmla="+- G3 10800 0"/>
              <a:gd name="G5" fmla="+- 21600 13777 18500"/>
              <a:gd name="G6" fmla="+- 18500 7200 0"/>
              <a:gd name="G7" fmla="*/ G6 1 2"/>
              <a:gd name="G8" fmla="*/ 18500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8500 1 2"/>
              <a:gd name="G15" fmla="+- G5 0 G4"/>
              <a:gd name="G16" fmla="+- G0 0 G4"/>
              <a:gd name="G17" fmla="*/ G2 G15 G16"/>
              <a:gd name="T0" fmla="*/ 17689 w 21600"/>
              <a:gd name="T1" fmla="*/ 0 h 21600"/>
              <a:gd name="T2" fmla="*/ 13777 w 21600"/>
              <a:gd name="T3" fmla="*/ 7200 h 21600"/>
              <a:gd name="T4" fmla="*/ 0 w 21600"/>
              <a:gd name="T5" fmla="*/ 20653 h 21600"/>
              <a:gd name="T6" fmla="*/ 9250 w 21600"/>
              <a:gd name="T7" fmla="*/ 21600 h 21600"/>
              <a:gd name="T8" fmla="*/ 18500 w 21600"/>
              <a:gd name="T9" fmla="*/ 15003 h 21600"/>
              <a:gd name="T10" fmla="*/ 21600 w 21600"/>
              <a:gd name="T11" fmla="*/ 720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689" y="0"/>
                </a:moveTo>
                <a:lnTo>
                  <a:pt x="13777" y="7200"/>
                </a:lnTo>
                <a:lnTo>
                  <a:pt x="16877" y="7200"/>
                </a:lnTo>
                <a:lnTo>
                  <a:pt x="16877" y="19705"/>
                </a:lnTo>
                <a:lnTo>
                  <a:pt x="0" y="19705"/>
                </a:lnTo>
                <a:lnTo>
                  <a:pt x="0" y="21600"/>
                </a:lnTo>
                <a:lnTo>
                  <a:pt x="18500" y="21600"/>
                </a:lnTo>
                <a:lnTo>
                  <a:pt x="18500" y="7200"/>
                </a:lnTo>
                <a:lnTo>
                  <a:pt x="21600" y="7200"/>
                </a:lnTo>
                <a:close/>
              </a:path>
            </a:pathLst>
          </a:cu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2436" name="Text Box 36"/>
          <p:cNvSpPr txBox="1">
            <a:spLocks noChangeArrowheads="1"/>
          </p:cNvSpPr>
          <p:nvPr/>
        </p:nvSpPr>
        <p:spPr bwMode="auto">
          <a:xfrm>
            <a:off x="5029200" y="5005388"/>
            <a:ext cx="6111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Tahoma" charset="0"/>
              </a:rPr>
              <a:t>YES</a:t>
            </a:r>
          </a:p>
        </p:txBody>
      </p:sp>
      <p:sp>
        <p:nvSpPr>
          <p:cNvPr id="102437" name="Text Box 37"/>
          <p:cNvSpPr txBox="1">
            <a:spLocks noChangeArrowheads="1"/>
          </p:cNvSpPr>
          <p:nvPr/>
        </p:nvSpPr>
        <p:spPr bwMode="auto">
          <a:xfrm>
            <a:off x="3048000" y="3992563"/>
            <a:ext cx="5302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Tahoma" charset="0"/>
              </a:rPr>
              <a:t>NO</a:t>
            </a:r>
          </a:p>
        </p:txBody>
      </p:sp>
      <p:sp>
        <p:nvSpPr>
          <p:cNvPr id="102438" name="AutoShape 38"/>
          <p:cNvSpPr>
            <a:spLocks noChangeArrowheads="1"/>
          </p:cNvSpPr>
          <p:nvPr/>
        </p:nvSpPr>
        <p:spPr bwMode="auto">
          <a:xfrm>
            <a:off x="6858000" y="4008438"/>
            <a:ext cx="1905000" cy="914400"/>
          </a:xfrm>
          <a:prstGeom prst="flowChartDecision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Tahoma" charset="0"/>
              </a:rPr>
              <a:t>Convergence?</a:t>
            </a:r>
          </a:p>
        </p:txBody>
      </p:sp>
      <p:sp>
        <p:nvSpPr>
          <p:cNvPr id="102439" name="AutoShape 39"/>
          <p:cNvSpPr>
            <a:spLocks noChangeArrowheads="1"/>
          </p:cNvSpPr>
          <p:nvPr/>
        </p:nvSpPr>
        <p:spPr bwMode="auto">
          <a:xfrm>
            <a:off x="7239000" y="5608638"/>
            <a:ext cx="1143000" cy="457200"/>
          </a:xfrm>
          <a:prstGeom prst="flowChart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>
                <a:solidFill>
                  <a:srgbClr val="000000"/>
                </a:solidFill>
                <a:latin typeface="Tahoma" charset="0"/>
              </a:rPr>
              <a:t>EXIT</a:t>
            </a:r>
          </a:p>
        </p:txBody>
      </p:sp>
      <p:sp>
        <p:nvSpPr>
          <p:cNvPr id="102440" name="AutoShape 40"/>
          <p:cNvSpPr>
            <a:spLocks noChangeArrowheads="1"/>
          </p:cNvSpPr>
          <p:nvPr/>
        </p:nvSpPr>
        <p:spPr bwMode="auto">
          <a:xfrm>
            <a:off x="7620000" y="5075238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2441" name="AutoShape 41"/>
          <p:cNvSpPr>
            <a:spLocks noChangeArrowheads="1"/>
          </p:cNvSpPr>
          <p:nvPr/>
        </p:nvSpPr>
        <p:spPr bwMode="auto">
          <a:xfrm>
            <a:off x="6248400" y="4389438"/>
            <a:ext cx="457200" cy="2286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2442" name="AutoShape 42"/>
          <p:cNvSpPr>
            <a:spLocks noChangeArrowheads="1"/>
          </p:cNvSpPr>
          <p:nvPr/>
        </p:nvSpPr>
        <p:spPr bwMode="auto">
          <a:xfrm>
            <a:off x="1600200" y="2255838"/>
            <a:ext cx="304800" cy="1752600"/>
          </a:xfrm>
          <a:prstGeom prst="upArrow">
            <a:avLst>
              <a:gd name="adj1" fmla="val 50000"/>
              <a:gd name="adj2" fmla="val 1437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2443" name="Text Box 43"/>
          <p:cNvSpPr txBox="1">
            <a:spLocks noChangeArrowheads="1"/>
          </p:cNvSpPr>
          <p:nvPr/>
        </p:nvSpPr>
        <p:spPr bwMode="auto">
          <a:xfrm>
            <a:off x="6248400" y="4008438"/>
            <a:ext cx="5302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Tahoma" charset="0"/>
              </a:rPr>
              <a:t>NO</a:t>
            </a:r>
          </a:p>
        </p:txBody>
      </p:sp>
      <p:sp>
        <p:nvSpPr>
          <p:cNvPr id="102444" name="Text Box 44"/>
          <p:cNvSpPr txBox="1">
            <a:spLocks noChangeArrowheads="1"/>
          </p:cNvSpPr>
          <p:nvPr/>
        </p:nvSpPr>
        <p:spPr bwMode="auto">
          <a:xfrm>
            <a:off x="7920038" y="4999038"/>
            <a:ext cx="6111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Tahoma" charset="0"/>
              </a:rPr>
              <a:t>YES</a:t>
            </a:r>
          </a:p>
        </p:txBody>
      </p:sp>
      <p:sp>
        <p:nvSpPr>
          <p:cNvPr id="102445" name="Rectangle 45"/>
          <p:cNvSpPr>
            <a:spLocks noChangeArrowheads="1"/>
          </p:cNvSpPr>
          <p:nvPr/>
        </p:nvSpPr>
        <p:spPr bwMode="auto">
          <a:xfrm>
            <a:off x="685800" y="1417638"/>
            <a:ext cx="2209800" cy="609600"/>
          </a:xfrm>
          <a:prstGeom prst="rect">
            <a:avLst/>
          </a:prstGeom>
          <a:noFill/>
          <a:ln w="5724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2446" name="Rectangle 46"/>
          <p:cNvSpPr>
            <a:spLocks noChangeArrowheads="1"/>
          </p:cNvSpPr>
          <p:nvPr/>
        </p:nvSpPr>
        <p:spPr bwMode="auto">
          <a:xfrm>
            <a:off x="457200" y="4160838"/>
            <a:ext cx="2438400" cy="609600"/>
          </a:xfrm>
          <a:prstGeom prst="rect">
            <a:avLst/>
          </a:prstGeom>
          <a:noFill/>
          <a:ln w="5724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36922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25" y="619125"/>
            <a:ext cx="7345363" cy="5834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7284" name="Text Box 4"/>
          <p:cNvSpPr txBox="1">
            <a:spLocks noChangeArrowheads="1"/>
          </p:cNvSpPr>
          <p:nvPr/>
        </p:nvSpPr>
        <p:spPr bwMode="auto">
          <a:xfrm>
            <a:off x="6516688" y="6394450"/>
            <a:ext cx="25447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1600"/>
              <a:t>Socas-Navarro et al. 2000</a:t>
            </a:r>
          </a:p>
        </p:txBody>
      </p:sp>
      <p:sp>
        <p:nvSpPr>
          <p:cNvPr id="97287" name="Text Box 7"/>
          <p:cNvSpPr txBox="1">
            <a:spLocks noChangeArrowheads="1"/>
          </p:cNvSpPr>
          <p:nvPr/>
        </p:nvSpPr>
        <p:spPr bwMode="auto">
          <a:xfrm>
            <a:off x="1192213" y="76200"/>
            <a:ext cx="6759575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>
                <a:solidFill>
                  <a:srgbClr val="FFFFFF"/>
                </a:solidFill>
              </a:rPr>
              <a:t>Full NLTE with Zeeman </a:t>
            </a:r>
            <a:r>
              <a:rPr lang="en-US" sz="2400" dirty="0" smtClean="0">
                <a:solidFill>
                  <a:srgbClr val="FFFFFF"/>
                </a:solidFill>
              </a:rPr>
              <a:t>effect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14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ext Box 2"/>
          <p:cNvSpPr txBox="1">
            <a:spLocks noChangeArrowheads="1"/>
          </p:cNvSpPr>
          <p:nvPr/>
        </p:nvSpPr>
        <p:spPr bwMode="auto">
          <a:xfrm>
            <a:off x="1192213" y="76200"/>
            <a:ext cx="6759575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>
                <a:solidFill>
                  <a:srgbClr val="FFFFFF"/>
                </a:solidFill>
              </a:rPr>
              <a:t>Full NLTE with Zeeman </a:t>
            </a:r>
            <a:r>
              <a:rPr lang="en-US" sz="2400" dirty="0" smtClean="0">
                <a:solidFill>
                  <a:srgbClr val="FFFFFF"/>
                </a:solidFill>
              </a:rPr>
              <a:t>effect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94213" name="Text Box 5"/>
          <p:cNvSpPr txBox="1">
            <a:spLocks noChangeArrowheads="1"/>
          </p:cNvSpPr>
          <p:nvPr/>
        </p:nvSpPr>
        <p:spPr bwMode="auto">
          <a:xfrm>
            <a:off x="6516688" y="6394450"/>
            <a:ext cx="25447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1600"/>
              <a:t>Socas-Navarro et al. 2000</a:t>
            </a:r>
          </a:p>
        </p:txBody>
      </p:sp>
      <p:pic>
        <p:nvPicPr>
          <p:cNvPr id="942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619125"/>
            <a:ext cx="6769100" cy="561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298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 Box 2"/>
          <p:cNvSpPr txBox="1">
            <a:spLocks noChangeArrowheads="1"/>
          </p:cNvSpPr>
          <p:nvPr/>
        </p:nvSpPr>
        <p:spPr bwMode="auto">
          <a:xfrm>
            <a:off x="1511300" y="76200"/>
            <a:ext cx="6121400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>
                <a:solidFill>
                  <a:srgbClr val="FFFFFF"/>
                </a:solidFill>
              </a:rPr>
              <a:t>Full NLTE with Zeeman </a:t>
            </a:r>
            <a:r>
              <a:rPr lang="en-US" sz="2400" dirty="0" smtClean="0">
                <a:solidFill>
                  <a:srgbClr val="FFFFFF"/>
                </a:solidFill>
              </a:rPr>
              <a:t>effect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960438"/>
            <a:ext cx="3944937" cy="4700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626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981075"/>
            <a:ext cx="4568825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6262" name="Text Box 6"/>
          <p:cNvSpPr txBox="1">
            <a:spLocks noChangeArrowheads="1"/>
          </p:cNvSpPr>
          <p:nvPr/>
        </p:nvSpPr>
        <p:spPr bwMode="auto">
          <a:xfrm>
            <a:off x="6926263" y="6394450"/>
            <a:ext cx="21828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1600"/>
              <a:t>Socas-Navarro (2005)</a:t>
            </a:r>
          </a:p>
        </p:txBody>
      </p:sp>
      <p:sp>
        <p:nvSpPr>
          <p:cNvPr id="96263" name="Text Box 7"/>
          <p:cNvSpPr txBox="1">
            <a:spLocks noChangeArrowheads="1"/>
          </p:cNvSpPr>
          <p:nvPr/>
        </p:nvSpPr>
        <p:spPr bwMode="auto">
          <a:xfrm>
            <a:off x="4284663" y="620713"/>
            <a:ext cx="3727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/>
              <a:t>Torsion of field lines with height</a:t>
            </a:r>
          </a:p>
        </p:txBody>
      </p:sp>
    </p:spTree>
    <p:extLst>
      <p:ext uri="{BB962C8B-B14F-4D97-AF65-F5344CB8AC3E}">
        <p14:creationId xmlns:p14="http://schemas.microsoft.com/office/powerpoint/2010/main" val="277373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 Box 2"/>
          <p:cNvSpPr txBox="1">
            <a:spLocks noChangeArrowheads="1"/>
          </p:cNvSpPr>
          <p:nvPr/>
        </p:nvSpPr>
        <p:spPr bwMode="auto">
          <a:xfrm>
            <a:off x="1511300" y="76200"/>
            <a:ext cx="6121400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FFFFFF"/>
                </a:solidFill>
              </a:rPr>
              <a:t>NLTE synthesis with </a:t>
            </a:r>
            <a:r>
              <a:rPr lang="en-US" sz="2400" dirty="0">
                <a:solidFill>
                  <a:srgbClr val="FFFFFF"/>
                </a:solidFill>
              </a:rPr>
              <a:t>Zeeman </a:t>
            </a:r>
            <a:r>
              <a:rPr lang="en-US" sz="2400" dirty="0" smtClean="0">
                <a:solidFill>
                  <a:srgbClr val="FFFFFF"/>
                </a:solidFill>
              </a:rPr>
              <a:t>effect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96262" name="Text Box 6"/>
          <p:cNvSpPr txBox="1">
            <a:spLocks noChangeArrowheads="1"/>
          </p:cNvSpPr>
          <p:nvPr/>
        </p:nvSpPr>
        <p:spPr bwMode="auto">
          <a:xfrm>
            <a:off x="5791200" y="6394450"/>
            <a:ext cx="327685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1600" dirty="0" smtClean="0"/>
              <a:t>de la Cruz Rodríguez et al. (2012)</a:t>
            </a:r>
            <a:endParaRPr lang="es-ES" sz="1600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8" y="533400"/>
            <a:ext cx="8391525" cy="455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131158"/>
            <a:ext cx="3783168" cy="1680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 bwMode="auto">
          <a:xfrm flipH="1" flipV="1">
            <a:off x="1511300" y="2362200"/>
            <a:ext cx="2070100" cy="29718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H="1" flipV="1">
            <a:off x="1371600" y="4572000"/>
            <a:ext cx="1327150" cy="1219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73304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609600"/>
            <a:ext cx="8343900" cy="444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5791200" y="6394450"/>
            <a:ext cx="327685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1600" dirty="0" smtClean="0"/>
              <a:t>de la Cruz Rodríguez et al. (2012)</a:t>
            </a:r>
            <a:endParaRPr lang="es-ES" sz="1600" dirty="0"/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511300" y="76200"/>
            <a:ext cx="6121400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FFFFFF"/>
                </a:solidFill>
              </a:rPr>
              <a:t>NLTE synthesis with </a:t>
            </a:r>
            <a:r>
              <a:rPr lang="en-US" sz="2400" dirty="0">
                <a:solidFill>
                  <a:srgbClr val="FFFFFF"/>
                </a:solidFill>
              </a:rPr>
              <a:t>Zeeman </a:t>
            </a:r>
            <a:r>
              <a:rPr lang="en-US" sz="2400" dirty="0" smtClean="0">
                <a:solidFill>
                  <a:srgbClr val="FFFFFF"/>
                </a:solidFill>
              </a:rPr>
              <a:t>effect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131158"/>
            <a:ext cx="3783168" cy="1680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Arrow Connector 7"/>
          <p:cNvCxnSpPr/>
          <p:nvPr/>
        </p:nvCxnSpPr>
        <p:spPr bwMode="auto">
          <a:xfrm flipH="1" flipV="1">
            <a:off x="1511300" y="2362200"/>
            <a:ext cx="1155700" cy="38100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 flipH="1" flipV="1">
            <a:off x="1371600" y="4572001"/>
            <a:ext cx="1174750" cy="199172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7465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5791200" y="6394450"/>
            <a:ext cx="327685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1600" dirty="0" smtClean="0"/>
              <a:t>de la Cruz Rodríguez et al. (2012)</a:t>
            </a:r>
            <a:endParaRPr lang="es-ES" sz="1600" dirty="0"/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511300" y="76200"/>
            <a:ext cx="6121400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FFFFFF"/>
                </a:solidFill>
              </a:rPr>
              <a:t>Temperature and velocity can be inferred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71613"/>
            <a:ext cx="8534400" cy="391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88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5791200" y="6394450"/>
            <a:ext cx="327685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1600" dirty="0" smtClean="0"/>
              <a:t>de la Cruz Rodríguez et al. (2012)</a:t>
            </a:r>
            <a:endParaRPr lang="es-ES" sz="1600" dirty="0"/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511300" y="76200"/>
            <a:ext cx="6121400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FFFFFF"/>
                </a:solidFill>
              </a:rPr>
              <a:t>Magnetic field properties can be inferred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533400"/>
            <a:ext cx="8505825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408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975" y="1800225"/>
            <a:ext cx="2686050" cy="32575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61760" y="5543490"/>
            <a:ext cx="2220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hlinkClick r:id="rId4"/>
              </a:rPr>
              <a:t>http://goo.gl/dj2ob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2970373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uble Wave 3"/>
          <p:cNvSpPr/>
          <p:nvPr/>
        </p:nvSpPr>
        <p:spPr>
          <a:xfrm rot="20301979">
            <a:off x="2607636" y="3488090"/>
            <a:ext cx="3286148" cy="2786082"/>
          </a:xfrm>
          <a:prstGeom prst="doubleWav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extBox 8"/>
          <p:cNvSpPr txBox="1"/>
          <p:nvPr/>
        </p:nvSpPr>
        <p:spPr>
          <a:xfrm>
            <a:off x="762000" y="990600"/>
            <a:ext cx="71224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>
                <a:solidFill>
                  <a:srgbClr val="FFFF00"/>
                </a:solidFill>
              </a:rPr>
              <a:t>information</a:t>
            </a:r>
            <a:r>
              <a:rPr lang="es-ES" dirty="0" smtClean="0">
                <a:solidFill>
                  <a:srgbClr val="FFFF00"/>
                </a:solidFill>
              </a:rPr>
              <a:t> </a:t>
            </a:r>
            <a:r>
              <a:rPr lang="es-ES" dirty="0" err="1" smtClean="0"/>
              <a:t>encoded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Stokes </a:t>
            </a:r>
            <a:r>
              <a:rPr lang="es-ES" dirty="0" err="1" smtClean="0"/>
              <a:t>profiles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>
                <a:solidFill>
                  <a:srgbClr val="FFC000"/>
                </a:solidFill>
              </a:rPr>
              <a:t>limited</a:t>
            </a:r>
            <a:r>
              <a:rPr lang="es-ES" dirty="0" smtClean="0">
                <a:solidFill>
                  <a:srgbClr val="FFC000"/>
                </a:solidFill>
              </a:rPr>
              <a:t> </a:t>
            </a:r>
            <a:r>
              <a:rPr lang="es-ES" dirty="0" smtClean="0"/>
              <a:t>and</a:t>
            </a:r>
          </a:p>
          <a:p>
            <a:pPr algn="ctr"/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have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use </a:t>
            </a:r>
            <a:r>
              <a:rPr lang="es-ES" dirty="0" err="1" smtClean="0"/>
              <a:t>models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appropriate</a:t>
            </a:r>
            <a:r>
              <a:rPr lang="es-ES" dirty="0" smtClean="0"/>
              <a:t> </a:t>
            </a:r>
            <a:r>
              <a:rPr lang="es-ES" dirty="0" err="1" smtClean="0"/>
              <a:t>complexity</a:t>
            </a:r>
            <a:endParaRPr lang="es-E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89623" y="2133600"/>
            <a:ext cx="83647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/>
              <a:t>Although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Stokes </a:t>
            </a:r>
            <a:r>
              <a:rPr lang="es-ES" dirty="0" err="1" smtClean="0"/>
              <a:t>profiles</a:t>
            </a:r>
            <a:r>
              <a:rPr lang="es-ES" dirty="0" smtClean="0"/>
              <a:t> </a:t>
            </a:r>
            <a:r>
              <a:rPr lang="es-ES" dirty="0" err="1" smtClean="0"/>
              <a:t>dimensionality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potentially</a:t>
            </a:r>
            <a:r>
              <a:rPr lang="es-ES" dirty="0" smtClean="0"/>
              <a:t> </a:t>
            </a:r>
            <a:r>
              <a:rPr lang="es-ES" dirty="0" smtClean="0">
                <a:latin typeface="Castellar" pitchFamily="18" charset="0"/>
              </a:rPr>
              <a:t>R</a:t>
            </a:r>
            <a:r>
              <a:rPr lang="es-ES" baseline="30000" dirty="0" smtClean="0"/>
              <a:t>N</a:t>
            </a:r>
            <a:r>
              <a:rPr lang="es-ES" dirty="0" smtClean="0"/>
              <a:t> (</a:t>
            </a:r>
            <a:r>
              <a:rPr lang="es-ES" dirty="0" err="1" smtClean="0"/>
              <a:t>with</a:t>
            </a:r>
            <a:r>
              <a:rPr lang="es-ES" dirty="0" smtClean="0"/>
              <a:t> N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</a:p>
          <a:p>
            <a:pPr algn="ctr"/>
            <a:r>
              <a:rPr lang="es-ES" dirty="0" err="1" smtClean="0"/>
              <a:t>number</a:t>
            </a:r>
            <a:r>
              <a:rPr lang="es-ES" dirty="0" smtClean="0"/>
              <a:t> of </a:t>
            </a:r>
            <a:r>
              <a:rPr lang="es-ES" dirty="0" err="1" smtClean="0"/>
              <a:t>wavelengths</a:t>
            </a:r>
            <a:r>
              <a:rPr lang="es-ES" dirty="0" smtClean="0"/>
              <a:t>) </a:t>
            </a:r>
            <a:r>
              <a:rPr lang="es-ES" dirty="0" err="1" smtClean="0"/>
              <a:t>they</a:t>
            </a:r>
            <a:r>
              <a:rPr lang="es-ES" dirty="0" smtClean="0"/>
              <a:t> </a:t>
            </a:r>
            <a:r>
              <a:rPr lang="es-ES" dirty="0" err="1" smtClean="0"/>
              <a:t>live</a:t>
            </a:r>
            <a:r>
              <a:rPr lang="es-ES" dirty="0" smtClean="0"/>
              <a:t> </a:t>
            </a:r>
            <a:r>
              <a:rPr lang="es-ES" dirty="0" err="1" smtClean="0"/>
              <a:t>instead</a:t>
            </a:r>
            <a:r>
              <a:rPr lang="es-ES" dirty="0" smtClean="0"/>
              <a:t> in a </a:t>
            </a:r>
            <a:r>
              <a:rPr lang="es-ES" dirty="0" err="1" smtClean="0"/>
              <a:t>manifold</a:t>
            </a:r>
            <a:r>
              <a:rPr lang="es-ES" dirty="0" smtClean="0"/>
              <a:t> of </a:t>
            </a:r>
            <a:r>
              <a:rPr lang="es-ES" dirty="0" err="1" smtClean="0"/>
              <a:t>much</a:t>
            </a:r>
            <a:r>
              <a:rPr lang="es-ES" dirty="0" smtClean="0"/>
              <a:t> </a:t>
            </a:r>
            <a:r>
              <a:rPr lang="es-ES" dirty="0" err="1" smtClean="0"/>
              <a:t>reduced</a:t>
            </a:r>
            <a:endParaRPr lang="es-ES" dirty="0" smtClean="0"/>
          </a:p>
          <a:p>
            <a:pPr algn="ctr"/>
            <a:r>
              <a:rPr lang="es-ES" dirty="0" err="1" smtClean="0"/>
              <a:t>dimensionality</a:t>
            </a:r>
            <a:r>
              <a:rPr lang="es-ES" dirty="0" smtClean="0"/>
              <a:t> </a:t>
            </a:r>
            <a:r>
              <a:rPr lang="es-ES" dirty="0" err="1" smtClean="0"/>
              <a:t>because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presence</a:t>
            </a:r>
            <a:r>
              <a:rPr lang="es-ES" dirty="0" smtClean="0"/>
              <a:t> of </a:t>
            </a:r>
            <a:r>
              <a:rPr lang="es-ES" dirty="0" err="1" smtClean="0"/>
              <a:t>correlations</a:t>
            </a:r>
            <a:r>
              <a:rPr lang="es-ES" dirty="0" smtClean="0"/>
              <a:t> (</a:t>
            </a:r>
            <a:r>
              <a:rPr lang="es-ES" dirty="0" err="1" smtClean="0"/>
              <a:t>physics</a:t>
            </a:r>
            <a:r>
              <a:rPr lang="es-ES" dirty="0" smtClean="0"/>
              <a:t>)</a:t>
            </a: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950444" y="76200"/>
            <a:ext cx="7243112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FFFFFF"/>
                </a:solidFill>
              </a:rPr>
              <a:t>Do we want very complex models? It depends…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4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25008" y="0"/>
            <a:ext cx="7293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latin typeface="Roboto" pitchFamily="2" charset="0"/>
                <a:ea typeface="Roboto" pitchFamily="2" charset="0"/>
              </a:rPr>
              <a:t>The</a:t>
            </a:r>
            <a:r>
              <a:rPr lang="es-ES" sz="24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latin typeface="Roboto" pitchFamily="2" charset="0"/>
                <a:ea typeface="Roboto" pitchFamily="2" charset="0"/>
              </a:rPr>
              <a:t>Milne-Eddington</a:t>
            </a:r>
            <a:r>
              <a:rPr lang="es-ES" sz="24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latin typeface="Roboto" pitchFamily="2" charset="0"/>
                <a:ea typeface="Roboto" pitchFamily="2" charset="0"/>
              </a:rPr>
              <a:t>approximation</a:t>
            </a:r>
            <a:r>
              <a:rPr lang="es-ES" sz="24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latin typeface="Roboto" pitchFamily="2" charset="0"/>
                <a:ea typeface="Roboto" pitchFamily="2" charset="0"/>
              </a:rPr>
              <a:t>is</a:t>
            </a:r>
            <a:r>
              <a:rPr lang="es-ES" sz="24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latin typeface="Roboto" pitchFamily="2" charset="0"/>
                <a:ea typeface="Roboto" pitchFamily="2" charset="0"/>
              </a:rPr>
              <a:t>broadly</a:t>
            </a:r>
            <a:r>
              <a:rPr lang="es-ES" sz="24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latin typeface="Roboto" pitchFamily="2" charset="0"/>
                <a:ea typeface="Roboto" pitchFamily="2" charset="0"/>
              </a:rPr>
              <a:t>used</a:t>
            </a:r>
            <a:endParaRPr lang="es-ES" sz="2400" dirty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766" y="609600"/>
            <a:ext cx="4914469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223" y="1066800"/>
            <a:ext cx="990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aseline="30000" dirty="0" smtClean="0"/>
              <a:t>1</a:t>
            </a:r>
            <a:r>
              <a:rPr lang="es-ES" dirty="0" smtClean="0"/>
              <a:t>S</a:t>
            </a:r>
            <a:r>
              <a:rPr lang="es-ES" baseline="-25000" dirty="0" smtClean="0"/>
              <a:t>0</a:t>
            </a:r>
            <a:r>
              <a:rPr lang="es-ES" dirty="0" smtClean="0"/>
              <a:t>-</a:t>
            </a:r>
            <a:r>
              <a:rPr lang="es-ES" baseline="30000" dirty="0" smtClean="0"/>
              <a:t>1</a:t>
            </a:r>
            <a:r>
              <a:rPr lang="es-ES" dirty="0" smtClean="0"/>
              <a:t>P</a:t>
            </a:r>
            <a:r>
              <a:rPr lang="es-ES" baseline="-25000" dirty="0" smtClean="0"/>
              <a:t>1</a:t>
            </a:r>
            <a:endParaRPr lang="es-ES" baseline="300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609600" y="2038290"/>
            <a:ext cx="1019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aseline="30000" dirty="0" smtClean="0"/>
              <a:t>5</a:t>
            </a:r>
            <a:r>
              <a:rPr lang="es-ES" dirty="0" smtClean="0"/>
              <a:t>D</a:t>
            </a:r>
            <a:r>
              <a:rPr lang="es-ES" baseline="-25000" dirty="0" smtClean="0"/>
              <a:t>2</a:t>
            </a:r>
            <a:r>
              <a:rPr lang="es-ES" dirty="0" smtClean="0"/>
              <a:t>-</a:t>
            </a:r>
            <a:r>
              <a:rPr lang="es-ES" baseline="30000" dirty="0" smtClean="0"/>
              <a:t>7</a:t>
            </a:r>
            <a:r>
              <a:rPr lang="es-ES" dirty="0" smtClean="0"/>
              <a:t>D</a:t>
            </a:r>
            <a:r>
              <a:rPr lang="es-ES" baseline="-25000" dirty="0" smtClean="0"/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9600" y="3028890"/>
            <a:ext cx="949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aseline="30000" dirty="0" smtClean="0"/>
              <a:t>5</a:t>
            </a:r>
            <a:r>
              <a:rPr lang="es-ES" dirty="0" smtClean="0"/>
              <a:t>P</a:t>
            </a:r>
            <a:r>
              <a:rPr lang="es-ES" baseline="-25000" dirty="0" smtClean="0"/>
              <a:t>1</a:t>
            </a:r>
            <a:r>
              <a:rPr lang="es-ES" baseline="30000" dirty="0" smtClean="0"/>
              <a:t>-5</a:t>
            </a:r>
            <a:r>
              <a:rPr lang="es-ES" dirty="0" smtClean="0"/>
              <a:t>F</a:t>
            </a:r>
            <a:r>
              <a:rPr lang="es-ES" baseline="-25000" dirty="0" smtClean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9600" y="4019490"/>
            <a:ext cx="990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aseline="30000" dirty="0" smtClean="0"/>
              <a:t>5</a:t>
            </a:r>
            <a:r>
              <a:rPr lang="es-ES" dirty="0" smtClean="0"/>
              <a:t>D</a:t>
            </a:r>
            <a:r>
              <a:rPr lang="es-ES" baseline="-25000" dirty="0" smtClean="0"/>
              <a:t>3</a:t>
            </a:r>
            <a:r>
              <a:rPr lang="es-ES" dirty="0" smtClean="0"/>
              <a:t>-</a:t>
            </a:r>
            <a:r>
              <a:rPr lang="es-ES" baseline="30000" dirty="0" smtClean="0"/>
              <a:t>5</a:t>
            </a:r>
            <a:r>
              <a:rPr lang="es-ES" dirty="0" smtClean="0"/>
              <a:t>F</a:t>
            </a:r>
            <a:r>
              <a:rPr lang="es-ES" baseline="-25000" dirty="0" smtClean="0"/>
              <a:t>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9600" y="4953000"/>
            <a:ext cx="9781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aseline="30000" dirty="0" smtClean="0"/>
              <a:t>5</a:t>
            </a:r>
            <a:r>
              <a:rPr lang="es-ES" dirty="0" smtClean="0"/>
              <a:t>P</a:t>
            </a:r>
            <a:r>
              <a:rPr lang="es-ES" baseline="-25000" dirty="0" smtClean="0"/>
              <a:t>3</a:t>
            </a:r>
            <a:r>
              <a:rPr lang="es-ES" baseline="30000" dirty="0" smtClean="0"/>
              <a:t>-5</a:t>
            </a:r>
            <a:r>
              <a:rPr lang="es-ES" dirty="0" smtClean="0"/>
              <a:t>D</a:t>
            </a:r>
            <a:r>
              <a:rPr lang="es-ES" baseline="-25000" dirty="0" smtClean="0"/>
              <a:t>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9600" y="6000690"/>
            <a:ext cx="1032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aseline="30000" dirty="0" smtClean="0"/>
              <a:t>5</a:t>
            </a:r>
            <a:r>
              <a:rPr lang="es-ES" dirty="0" smtClean="0"/>
              <a:t>D</a:t>
            </a:r>
            <a:r>
              <a:rPr lang="es-ES" baseline="-25000" dirty="0" smtClean="0"/>
              <a:t>1</a:t>
            </a:r>
            <a:r>
              <a:rPr lang="es-ES" dirty="0" smtClean="0"/>
              <a:t>-</a:t>
            </a:r>
            <a:r>
              <a:rPr lang="es-ES" baseline="30000" dirty="0" smtClean="0"/>
              <a:t>5</a:t>
            </a:r>
            <a:r>
              <a:rPr lang="es-ES" dirty="0" smtClean="0"/>
              <a:t>G</a:t>
            </a:r>
            <a:r>
              <a:rPr lang="es-ES" baseline="-25000" dirty="0" smtClean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158462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511300" y="76200"/>
            <a:ext cx="6121400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FFFFFF"/>
                </a:solidFill>
              </a:rPr>
              <a:t>Observations set the maximum complexity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3254769"/>
            <a:ext cx="8610600" cy="3146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248400" y="6443246"/>
            <a:ext cx="27735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/>
              <a:t>Asensio Ramos et al. (2007)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1615" y="892314"/>
            <a:ext cx="75007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/>
              <a:t>Our</a:t>
            </a:r>
            <a:r>
              <a:rPr lang="es-ES" dirty="0" smtClean="0"/>
              <a:t> </a:t>
            </a:r>
            <a:r>
              <a:rPr lang="es-ES" dirty="0" err="1" smtClean="0"/>
              <a:t>model</a:t>
            </a:r>
            <a:r>
              <a:rPr lang="es-ES" dirty="0" smtClean="0"/>
              <a:t> </a:t>
            </a:r>
            <a:r>
              <a:rPr lang="es-ES" dirty="0" err="1" smtClean="0"/>
              <a:t>cannot</a:t>
            </a:r>
            <a:r>
              <a:rPr lang="es-ES" dirty="0" smtClean="0"/>
              <a:t> </a:t>
            </a:r>
            <a:r>
              <a:rPr lang="es-ES" dirty="0" err="1" smtClean="0"/>
              <a:t>have</a:t>
            </a:r>
            <a:r>
              <a:rPr lang="es-ES" dirty="0" smtClean="0"/>
              <a:t> </a:t>
            </a:r>
            <a:r>
              <a:rPr lang="es-ES" dirty="0" err="1" smtClean="0">
                <a:solidFill>
                  <a:srgbClr val="FFC000"/>
                </a:solidFill>
              </a:rPr>
              <a:t>many</a:t>
            </a:r>
            <a:r>
              <a:rPr lang="es-ES" dirty="0" smtClean="0">
                <a:solidFill>
                  <a:srgbClr val="FFC000"/>
                </a:solidFill>
              </a:rPr>
              <a:t> more </a:t>
            </a:r>
            <a:r>
              <a:rPr lang="es-ES" dirty="0" err="1" smtClean="0"/>
              <a:t>parameters</a:t>
            </a:r>
            <a:r>
              <a:rPr lang="es-ES" dirty="0" smtClean="0"/>
              <a:t> </a:t>
            </a:r>
            <a:r>
              <a:rPr lang="es-ES" dirty="0" err="1" smtClean="0"/>
              <a:t>than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intrinsic</a:t>
            </a:r>
            <a:endParaRPr lang="es-ES" dirty="0" smtClean="0"/>
          </a:p>
          <a:p>
            <a:pPr algn="ctr"/>
            <a:r>
              <a:rPr lang="es-ES" dirty="0" err="1" smtClean="0"/>
              <a:t>dimensionality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Stokes </a:t>
            </a:r>
            <a:r>
              <a:rPr lang="es-ES" dirty="0" err="1" smtClean="0"/>
              <a:t>profiles</a:t>
            </a:r>
            <a:endParaRPr lang="es-E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13930" y="2133600"/>
            <a:ext cx="79161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/>
              <a:t>Additionally</a:t>
            </a:r>
            <a:r>
              <a:rPr lang="es-ES" dirty="0" smtClean="0"/>
              <a:t>, </a:t>
            </a:r>
            <a:r>
              <a:rPr lang="es-ES" dirty="0" err="1" smtClean="0"/>
              <a:t>there</a:t>
            </a:r>
            <a:r>
              <a:rPr lang="es-ES" dirty="0" smtClean="0"/>
              <a:t> are </a:t>
            </a:r>
            <a:r>
              <a:rPr lang="es-ES" dirty="0" err="1" smtClean="0">
                <a:solidFill>
                  <a:srgbClr val="FFFF00"/>
                </a:solidFill>
              </a:rPr>
              <a:t>competing</a:t>
            </a:r>
            <a:r>
              <a:rPr lang="es-ES" dirty="0" smtClean="0">
                <a:solidFill>
                  <a:srgbClr val="FFFF00"/>
                </a:solidFill>
              </a:rPr>
              <a:t> </a:t>
            </a:r>
            <a:r>
              <a:rPr lang="es-ES" dirty="0" err="1" smtClean="0"/>
              <a:t>models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explain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observations</a:t>
            </a:r>
            <a:endParaRPr lang="es-ES" dirty="0" smtClean="0"/>
          </a:p>
          <a:p>
            <a:pPr algn="ctr"/>
            <a:r>
              <a:rPr lang="es-ES" dirty="0" smtClean="0"/>
              <a:t>and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need</a:t>
            </a:r>
            <a:r>
              <a:rPr lang="es-ES" dirty="0" smtClean="0"/>
              <a:t> a </a:t>
            </a:r>
            <a:r>
              <a:rPr lang="es-ES" dirty="0" err="1" smtClean="0"/>
              <a:t>quantitative</a:t>
            </a:r>
            <a:r>
              <a:rPr lang="es-ES" dirty="0" smtClean="0"/>
              <a:t> </a:t>
            </a:r>
            <a:r>
              <a:rPr lang="es-ES" dirty="0" err="1" smtClean="0"/>
              <a:t>way</a:t>
            </a:r>
            <a:r>
              <a:rPr lang="es-ES" dirty="0" smtClean="0"/>
              <a:t> of </a:t>
            </a:r>
            <a:r>
              <a:rPr lang="es-ES" dirty="0" err="1" smtClean="0"/>
              <a:t>choosing</a:t>
            </a:r>
            <a:r>
              <a:rPr lang="es-ES" dirty="0" smtClean="0"/>
              <a:t> </a:t>
            </a:r>
            <a:r>
              <a:rPr lang="es-ES" dirty="0" err="1" smtClean="0"/>
              <a:t>among</a:t>
            </a:r>
            <a:r>
              <a:rPr lang="es-ES" dirty="0" smtClean="0"/>
              <a:t> </a:t>
            </a:r>
            <a:r>
              <a:rPr lang="es-ES" dirty="0" err="1" smtClean="0"/>
              <a:t>them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50523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100013"/>
            <a:ext cx="4381500" cy="665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76806" y="85725"/>
            <a:ext cx="4324350" cy="668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6230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29194" y="123825"/>
            <a:ext cx="4343400" cy="661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109538"/>
            <a:ext cx="4295775" cy="663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2903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1123638" y="57150"/>
            <a:ext cx="6896738" cy="47923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500" dirty="0" smtClean="0">
                <a:solidFill>
                  <a:srgbClr val="FFFFFF"/>
                </a:solidFill>
              </a:rPr>
              <a:t>Competing models can be compared using BIC</a:t>
            </a:r>
            <a:endParaRPr lang="en-GB" sz="2500" dirty="0">
              <a:solidFill>
                <a:srgbClr val="FFFFFF"/>
              </a:solidFill>
            </a:endParaRPr>
          </a:p>
        </p:txBody>
      </p:sp>
      <p:pic>
        <p:nvPicPr>
          <p:cNvPr id="7" name="Picture 6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374583" y="1142984"/>
            <a:ext cx="4394835" cy="325755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6750" y="1928802"/>
            <a:ext cx="7810500" cy="351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1953335" y="5643578"/>
            <a:ext cx="52373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dirty="0" err="1" smtClean="0">
                <a:solidFill>
                  <a:schemeClr val="bg1"/>
                </a:solidFill>
              </a:rPr>
              <a:t>Select</a:t>
            </a:r>
            <a:r>
              <a:rPr lang="es-ES" sz="2200" dirty="0" smtClean="0">
                <a:solidFill>
                  <a:schemeClr val="bg1"/>
                </a:solidFill>
              </a:rPr>
              <a:t> </a:t>
            </a:r>
            <a:r>
              <a:rPr lang="es-ES" sz="2200" dirty="0" err="1" smtClean="0">
                <a:solidFill>
                  <a:schemeClr val="bg1"/>
                </a:solidFill>
              </a:rPr>
              <a:t>the</a:t>
            </a:r>
            <a:r>
              <a:rPr lang="es-ES" sz="2200" dirty="0" smtClean="0">
                <a:solidFill>
                  <a:schemeClr val="bg1"/>
                </a:solidFill>
              </a:rPr>
              <a:t> </a:t>
            </a:r>
            <a:r>
              <a:rPr lang="es-ES" sz="2200" dirty="0" err="1" smtClean="0">
                <a:solidFill>
                  <a:schemeClr val="bg1"/>
                </a:solidFill>
              </a:rPr>
              <a:t>model</a:t>
            </a:r>
            <a:r>
              <a:rPr lang="es-ES" sz="2200" dirty="0" smtClean="0">
                <a:solidFill>
                  <a:schemeClr val="bg1"/>
                </a:solidFill>
              </a:rPr>
              <a:t> </a:t>
            </a:r>
            <a:r>
              <a:rPr lang="es-ES" sz="2200" dirty="0" err="1" smtClean="0">
                <a:solidFill>
                  <a:schemeClr val="bg1"/>
                </a:solidFill>
              </a:rPr>
              <a:t>giving</a:t>
            </a:r>
            <a:r>
              <a:rPr lang="es-ES" sz="2200" dirty="0" smtClean="0">
                <a:solidFill>
                  <a:schemeClr val="bg1"/>
                </a:solidFill>
              </a:rPr>
              <a:t> </a:t>
            </a:r>
            <a:r>
              <a:rPr lang="es-ES" sz="2200" dirty="0" err="1" smtClean="0">
                <a:solidFill>
                  <a:schemeClr val="bg1"/>
                </a:solidFill>
              </a:rPr>
              <a:t>the</a:t>
            </a:r>
            <a:r>
              <a:rPr lang="es-ES" sz="2200" dirty="0" smtClean="0">
                <a:solidFill>
                  <a:schemeClr val="bg1"/>
                </a:solidFill>
              </a:rPr>
              <a:t> </a:t>
            </a:r>
            <a:r>
              <a:rPr lang="es-ES" sz="2200" dirty="0" err="1" smtClean="0">
                <a:solidFill>
                  <a:schemeClr val="bg1"/>
                </a:solidFill>
              </a:rPr>
              <a:t>smalles</a:t>
            </a:r>
            <a:r>
              <a:rPr lang="es-ES" sz="2200" dirty="0" err="1" smtClean="0"/>
              <a:t>t</a:t>
            </a:r>
            <a:r>
              <a:rPr lang="es-ES" sz="2200" dirty="0" smtClean="0"/>
              <a:t> BIC</a:t>
            </a:r>
            <a:endParaRPr lang="es-ES" sz="22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2911" y="6141385"/>
            <a:ext cx="73981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dirty="0" err="1" smtClean="0">
                <a:solidFill>
                  <a:schemeClr val="bg1"/>
                </a:solidFill>
              </a:rPr>
              <a:t>The</a:t>
            </a:r>
            <a:r>
              <a:rPr lang="es-ES" sz="2200" dirty="0" smtClean="0">
                <a:solidFill>
                  <a:schemeClr val="bg1"/>
                </a:solidFill>
              </a:rPr>
              <a:t> </a:t>
            </a:r>
            <a:r>
              <a:rPr lang="es-ES" sz="2200" dirty="0" err="1" smtClean="0">
                <a:solidFill>
                  <a:schemeClr val="bg1"/>
                </a:solidFill>
              </a:rPr>
              <a:t>best</a:t>
            </a:r>
            <a:r>
              <a:rPr lang="es-ES" sz="2200" dirty="0" smtClean="0">
                <a:solidFill>
                  <a:schemeClr val="bg1"/>
                </a:solidFill>
              </a:rPr>
              <a:t> </a:t>
            </a:r>
            <a:r>
              <a:rPr lang="es-ES" sz="2200" dirty="0" err="1" smtClean="0">
                <a:solidFill>
                  <a:schemeClr val="bg1"/>
                </a:solidFill>
              </a:rPr>
              <a:t>model</a:t>
            </a:r>
            <a:r>
              <a:rPr lang="es-ES" sz="2200" dirty="0" smtClean="0">
                <a:solidFill>
                  <a:schemeClr val="bg1"/>
                </a:solidFill>
              </a:rPr>
              <a:t> </a:t>
            </a:r>
            <a:r>
              <a:rPr lang="es-ES" sz="2200" dirty="0" err="1" smtClean="0">
                <a:solidFill>
                  <a:schemeClr val="bg1"/>
                </a:solidFill>
              </a:rPr>
              <a:t>is</a:t>
            </a:r>
            <a:r>
              <a:rPr lang="es-ES" sz="2200" dirty="0" smtClean="0">
                <a:solidFill>
                  <a:schemeClr val="bg1"/>
                </a:solidFill>
              </a:rPr>
              <a:t> </a:t>
            </a:r>
            <a:r>
              <a:rPr lang="es-ES" sz="2200" dirty="0" err="1" smtClean="0">
                <a:solidFill>
                  <a:schemeClr val="bg1"/>
                </a:solidFill>
              </a:rPr>
              <a:t>correctly</a:t>
            </a:r>
            <a:r>
              <a:rPr lang="es-ES" sz="2200" dirty="0" smtClean="0">
                <a:solidFill>
                  <a:schemeClr val="bg1"/>
                </a:solidFill>
              </a:rPr>
              <a:t> </a:t>
            </a:r>
            <a:r>
              <a:rPr lang="es-ES" sz="2200" dirty="0" err="1" smtClean="0">
                <a:solidFill>
                  <a:schemeClr val="bg1"/>
                </a:solidFill>
              </a:rPr>
              <a:t>selected</a:t>
            </a:r>
            <a:r>
              <a:rPr lang="es-ES" sz="2200" dirty="0" smtClean="0">
                <a:solidFill>
                  <a:schemeClr val="bg1"/>
                </a:solidFill>
              </a:rPr>
              <a:t> in </a:t>
            </a:r>
            <a:r>
              <a:rPr lang="es-ES" sz="2200" dirty="0" smtClean="0">
                <a:solidFill>
                  <a:srgbClr val="00FF00"/>
                </a:solidFill>
              </a:rPr>
              <a:t>~80%</a:t>
            </a:r>
            <a:r>
              <a:rPr lang="es-ES" sz="2200" dirty="0" smtClean="0">
                <a:solidFill>
                  <a:schemeClr val="bg1"/>
                </a:solidFill>
              </a:rPr>
              <a:t> of </a:t>
            </a:r>
            <a:r>
              <a:rPr lang="es-ES" sz="2200" dirty="0" err="1" smtClean="0">
                <a:solidFill>
                  <a:schemeClr val="bg1"/>
                </a:solidFill>
              </a:rPr>
              <a:t>the</a:t>
            </a:r>
            <a:r>
              <a:rPr lang="es-ES" sz="2200" dirty="0" smtClean="0">
                <a:solidFill>
                  <a:schemeClr val="bg1"/>
                </a:solidFill>
              </a:rPr>
              <a:t> cases</a:t>
            </a:r>
            <a:endParaRPr lang="es-E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28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20371" y="3048000"/>
            <a:ext cx="37032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 smtClean="0"/>
              <a:t>Stellar</a:t>
            </a:r>
            <a:r>
              <a:rPr lang="es-ES" sz="2800" dirty="0" smtClean="0"/>
              <a:t> </a:t>
            </a:r>
            <a:r>
              <a:rPr lang="es-ES" sz="2800" dirty="0" err="1" smtClean="0"/>
              <a:t>magnetic</a:t>
            </a:r>
            <a:r>
              <a:rPr lang="es-ES" sz="2800" dirty="0" smtClean="0"/>
              <a:t> </a:t>
            </a:r>
            <a:r>
              <a:rPr lang="es-ES" sz="2800" dirty="0" err="1" smtClean="0"/>
              <a:t>fields</a:t>
            </a:r>
            <a:endParaRPr lang="es-ES" sz="2800" dirty="0" smtClean="0"/>
          </a:p>
        </p:txBody>
      </p:sp>
    </p:spTree>
    <p:extLst>
      <p:ext uri="{BB962C8B-B14F-4D97-AF65-F5344CB8AC3E}">
        <p14:creationId xmlns:p14="http://schemas.microsoft.com/office/powerpoint/2010/main" val="34433432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13533" y="0"/>
            <a:ext cx="3316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/>
              <a:t>Magnetic</a:t>
            </a:r>
            <a:r>
              <a:rPr lang="es-ES" sz="2400" dirty="0" smtClean="0"/>
              <a:t> </a:t>
            </a:r>
            <a:r>
              <a:rPr lang="es-ES" sz="2400" dirty="0" err="1" smtClean="0"/>
              <a:t>fields</a:t>
            </a:r>
            <a:r>
              <a:rPr lang="es-ES" sz="2400" dirty="0" smtClean="0"/>
              <a:t> in </a:t>
            </a:r>
            <a:r>
              <a:rPr lang="es-ES" sz="2400" dirty="0" err="1" smtClean="0"/>
              <a:t>stars</a:t>
            </a:r>
            <a:endParaRPr lang="es-ES" sz="2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966788"/>
            <a:ext cx="8743950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267307" y="594360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 smtClean="0"/>
              <a:t>Babcock</a:t>
            </a:r>
            <a:r>
              <a:rPr lang="es-ES" sz="1800" dirty="0" smtClean="0"/>
              <a:t> (1947)</a:t>
            </a:r>
            <a:endParaRPr lang="es-ES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4967510" y="3653135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err="1" smtClean="0">
                <a:solidFill>
                  <a:srgbClr val="FF0000"/>
                </a:solidFill>
              </a:rPr>
              <a:t>Left-hand</a:t>
            </a:r>
            <a:endParaRPr lang="es-ES" sz="24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77310" y="4415135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err="1" smtClean="0">
                <a:solidFill>
                  <a:srgbClr val="FF0000"/>
                </a:solidFill>
              </a:rPr>
              <a:t>Left-hand</a:t>
            </a:r>
            <a:endParaRPr lang="es-ES" sz="2400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flipV="1">
            <a:off x="6553200" y="3352800"/>
            <a:ext cx="381000" cy="53116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>
            <a:stCxn id="10" idx="0"/>
          </p:cNvCxnSpPr>
          <p:nvPr/>
        </p:nvCxnSpPr>
        <p:spPr bwMode="auto">
          <a:xfrm flipH="1" flipV="1">
            <a:off x="7267307" y="3618383"/>
            <a:ext cx="702848" cy="79675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71484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60649" y="0"/>
            <a:ext cx="6822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/>
              <a:t>Polarization</a:t>
            </a:r>
            <a:r>
              <a:rPr lang="es-ES" sz="2400" dirty="0" smtClean="0"/>
              <a:t> can be </a:t>
            </a:r>
            <a:r>
              <a:rPr lang="es-ES" sz="2400" dirty="0" err="1" smtClean="0"/>
              <a:t>used</a:t>
            </a:r>
            <a:r>
              <a:rPr lang="es-ES" sz="2400" dirty="0" smtClean="0"/>
              <a:t> </a:t>
            </a:r>
            <a:r>
              <a:rPr lang="es-ES" sz="2400" dirty="0" err="1" smtClean="0"/>
              <a:t>to</a:t>
            </a:r>
            <a:r>
              <a:rPr lang="es-ES" sz="2400" dirty="0" smtClean="0"/>
              <a:t> </a:t>
            </a:r>
            <a:r>
              <a:rPr lang="es-ES" sz="2400" dirty="0" err="1" smtClean="0"/>
              <a:t>estimate</a:t>
            </a:r>
            <a:r>
              <a:rPr lang="es-ES" sz="2400" dirty="0" smtClean="0"/>
              <a:t> </a:t>
            </a:r>
            <a:r>
              <a:rPr lang="es-ES" sz="2400" dirty="0" err="1" smtClean="0"/>
              <a:t>m.f</a:t>
            </a:r>
            <a:r>
              <a:rPr lang="es-ES" sz="2400" dirty="0" smtClean="0"/>
              <a:t>. in </a:t>
            </a:r>
            <a:r>
              <a:rPr lang="es-ES" sz="2400" dirty="0" err="1" smtClean="0"/>
              <a:t>stars</a:t>
            </a:r>
            <a:endParaRPr lang="es-E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23220"/>
            <a:ext cx="5253818" cy="6258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53200" y="6443246"/>
            <a:ext cx="2514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/>
              <a:t>Kochukov</a:t>
            </a:r>
            <a:r>
              <a:rPr lang="es-ES" sz="1600" dirty="0" smtClean="0"/>
              <a:t> &amp; </a:t>
            </a:r>
            <a:r>
              <a:rPr lang="es-ES" sz="1600" dirty="0" err="1" smtClean="0"/>
              <a:t>Wade</a:t>
            </a:r>
            <a:r>
              <a:rPr lang="es-ES" sz="1600" dirty="0" smtClean="0"/>
              <a:t> (2010)</a:t>
            </a:r>
          </a:p>
        </p:txBody>
      </p:sp>
    </p:spTree>
    <p:extLst>
      <p:ext uri="{BB962C8B-B14F-4D97-AF65-F5344CB8AC3E}">
        <p14:creationId xmlns:p14="http://schemas.microsoft.com/office/powerpoint/2010/main" val="384191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7106" y="0"/>
            <a:ext cx="7189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/>
              <a:t>Multiline</a:t>
            </a:r>
            <a:r>
              <a:rPr lang="es-ES" sz="2400" dirty="0" smtClean="0"/>
              <a:t> </a:t>
            </a:r>
            <a:r>
              <a:rPr lang="es-ES" sz="2400" dirty="0" err="1" smtClean="0"/>
              <a:t>techniques</a:t>
            </a:r>
            <a:r>
              <a:rPr lang="es-ES" sz="2400" dirty="0" smtClean="0"/>
              <a:t>. </a:t>
            </a:r>
            <a:r>
              <a:rPr lang="es-ES" sz="2400" dirty="0" err="1" smtClean="0"/>
              <a:t>Improving</a:t>
            </a:r>
            <a:r>
              <a:rPr lang="es-ES" sz="2400" dirty="0" smtClean="0"/>
              <a:t> </a:t>
            </a:r>
            <a:r>
              <a:rPr lang="es-ES" sz="2400" dirty="0" err="1" smtClean="0"/>
              <a:t>signal-to-noise</a:t>
            </a:r>
            <a:r>
              <a:rPr lang="es-ES" sz="2400" dirty="0" smtClean="0"/>
              <a:t> ratio</a:t>
            </a:r>
            <a:endParaRPr lang="es-E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34489" y="990600"/>
            <a:ext cx="834555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In solar-</a:t>
            </a:r>
            <a:r>
              <a:rPr lang="es-ES" dirty="0" err="1" smtClean="0"/>
              <a:t>type</a:t>
            </a:r>
            <a:r>
              <a:rPr lang="es-ES" dirty="0" smtClean="0"/>
              <a:t> </a:t>
            </a:r>
            <a:r>
              <a:rPr lang="es-ES" dirty="0" err="1" smtClean="0"/>
              <a:t>stars</a:t>
            </a:r>
            <a:r>
              <a:rPr lang="es-ES" dirty="0" smtClean="0"/>
              <a:t>,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polarization</a:t>
            </a:r>
            <a:r>
              <a:rPr lang="es-ES" dirty="0" smtClean="0"/>
              <a:t> </a:t>
            </a:r>
            <a:r>
              <a:rPr lang="es-ES" dirty="0" err="1" smtClean="0"/>
              <a:t>signal</a:t>
            </a:r>
            <a:r>
              <a:rPr lang="es-ES" dirty="0" smtClean="0"/>
              <a:t> per line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very</a:t>
            </a:r>
            <a:r>
              <a:rPr lang="es-ES" dirty="0" smtClean="0"/>
              <a:t> </a:t>
            </a:r>
            <a:r>
              <a:rPr lang="es-ES" dirty="0" err="1" smtClean="0"/>
              <a:t>weak</a:t>
            </a:r>
            <a:r>
              <a:rPr lang="es-ES" dirty="0" smtClean="0"/>
              <a:t> </a:t>
            </a:r>
            <a:r>
              <a:rPr lang="es-ES" dirty="0" err="1" smtClean="0"/>
              <a:t>because</a:t>
            </a:r>
            <a:r>
              <a:rPr lang="es-ES" dirty="0" smtClean="0"/>
              <a:t>:</a:t>
            </a:r>
          </a:p>
          <a:p>
            <a:endParaRPr lang="es-ES" dirty="0"/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/>
              <a:t>Magnetic</a:t>
            </a:r>
            <a:r>
              <a:rPr lang="es-ES" dirty="0" smtClean="0"/>
              <a:t> </a:t>
            </a:r>
            <a:r>
              <a:rPr lang="es-ES" dirty="0" err="1" smtClean="0"/>
              <a:t>configuration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complex</a:t>
            </a:r>
            <a:r>
              <a:rPr lang="es-ES" dirty="0" smtClean="0"/>
              <a:t> and leads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cancellation</a:t>
            </a:r>
            <a:endParaRPr lang="es-ES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/>
              <a:t>Rotational</a:t>
            </a:r>
            <a:r>
              <a:rPr lang="es-ES" dirty="0" smtClean="0"/>
              <a:t> </a:t>
            </a:r>
            <a:r>
              <a:rPr lang="es-ES" dirty="0" err="1" smtClean="0"/>
              <a:t>broadening</a:t>
            </a:r>
            <a:r>
              <a:rPr lang="es-ES" dirty="0" smtClean="0"/>
              <a:t> of </a:t>
            </a:r>
            <a:r>
              <a:rPr lang="es-ES" dirty="0" err="1" smtClean="0"/>
              <a:t>lines</a:t>
            </a:r>
            <a:r>
              <a:rPr lang="es-ES" dirty="0" smtClean="0"/>
              <a:t> </a:t>
            </a:r>
            <a:r>
              <a:rPr lang="es-ES" dirty="0" err="1" smtClean="0"/>
              <a:t>generate</a:t>
            </a:r>
            <a:r>
              <a:rPr lang="es-ES" dirty="0" smtClean="0"/>
              <a:t> </a:t>
            </a:r>
            <a:r>
              <a:rPr lang="es-ES" dirty="0" err="1" smtClean="0"/>
              <a:t>weak</a:t>
            </a:r>
            <a:r>
              <a:rPr lang="es-ES" dirty="0" smtClean="0"/>
              <a:t> </a:t>
            </a:r>
            <a:r>
              <a:rPr lang="es-ES" dirty="0" err="1" smtClean="0"/>
              <a:t>Zeeman</a:t>
            </a:r>
            <a:r>
              <a:rPr lang="es-ES" dirty="0" smtClean="0"/>
              <a:t> </a:t>
            </a:r>
            <a:r>
              <a:rPr lang="es-ES" dirty="0" err="1" smtClean="0"/>
              <a:t>signals</a:t>
            </a:r>
            <a:endParaRPr lang="es-ES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s-ES" dirty="0" smtClean="0"/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2751" y="3352800"/>
            <a:ext cx="78584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/>
              <a:t>Semel</a:t>
            </a:r>
            <a:r>
              <a:rPr lang="es-ES" dirty="0" smtClean="0"/>
              <a:t> (1989), </a:t>
            </a:r>
            <a:r>
              <a:rPr lang="es-ES" dirty="0" err="1" smtClean="0"/>
              <a:t>Semel</a:t>
            </a:r>
            <a:r>
              <a:rPr lang="es-ES" dirty="0" smtClean="0"/>
              <a:t> &amp; Li (1996) and, </a:t>
            </a:r>
            <a:r>
              <a:rPr lang="es-ES" dirty="0" err="1" smtClean="0"/>
              <a:t>later</a:t>
            </a:r>
            <a:r>
              <a:rPr lang="es-ES" dirty="0" smtClean="0"/>
              <a:t>, </a:t>
            </a:r>
            <a:r>
              <a:rPr lang="es-ES" dirty="0" err="1" smtClean="0"/>
              <a:t>Donati</a:t>
            </a:r>
            <a:r>
              <a:rPr lang="es-ES" dirty="0" smtClean="0"/>
              <a:t> et al. (1997) and</a:t>
            </a:r>
          </a:p>
          <a:p>
            <a:pPr algn="ctr"/>
            <a:r>
              <a:rPr lang="es-ES" dirty="0" smtClean="0"/>
              <a:t>Martínez González et al. (2008) </a:t>
            </a:r>
            <a:r>
              <a:rPr lang="es-ES" dirty="0" err="1" smtClean="0"/>
              <a:t>developed</a:t>
            </a:r>
            <a:r>
              <a:rPr lang="es-ES" dirty="0" smtClean="0"/>
              <a:t> </a:t>
            </a:r>
            <a:r>
              <a:rPr lang="es-ES" dirty="0" err="1" smtClean="0">
                <a:solidFill>
                  <a:srgbClr val="FFC000"/>
                </a:solidFill>
              </a:rPr>
              <a:t>multiline</a:t>
            </a:r>
            <a:r>
              <a:rPr lang="es-ES" dirty="0" smtClean="0">
                <a:solidFill>
                  <a:srgbClr val="FFC000"/>
                </a:solidFill>
              </a:rPr>
              <a:t> </a:t>
            </a:r>
            <a:r>
              <a:rPr lang="es-ES" dirty="0" err="1" smtClean="0">
                <a:solidFill>
                  <a:srgbClr val="FFC000"/>
                </a:solidFill>
              </a:rPr>
              <a:t>techniques</a:t>
            </a:r>
            <a:r>
              <a:rPr lang="es-ES" dirty="0" smtClean="0">
                <a:solidFill>
                  <a:srgbClr val="FFC000"/>
                </a:solidFill>
              </a:rPr>
              <a:t> </a:t>
            </a:r>
            <a:r>
              <a:rPr lang="es-ES" dirty="0" smtClean="0"/>
              <a:t>do</a:t>
            </a:r>
          </a:p>
          <a:p>
            <a:pPr algn="ctr"/>
            <a:r>
              <a:rPr lang="es-ES" dirty="0" err="1" smtClean="0"/>
              <a:t>enhance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probability</a:t>
            </a:r>
            <a:r>
              <a:rPr lang="es-ES" dirty="0" smtClean="0"/>
              <a:t> of </a:t>
            </a:r>
            <a:r>
              <a:rPr lang="es-ES" dirty="0" err="1" smtClean="0"/>
              <a:t>detection</a:t>
            </a:r>
            <a:r>
              <a:rPr lang="es-ES" dirty="0" smtClean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72111" y="5105400"/>
            <a:ext cx="73997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essential</a:t>
            </a:r>
            <a:r>
              <a:rPr lang="es-ES" dirty="0" smtClean="0"/>
              <a:t> idea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that</a:t>
            </a:r>
            <a:r>
              <a:rPr lang="es-ES" dirty="0" smtClean="0"/>
              <a:t>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solidFill>
                  <a:srgbClr val="FFC000"/>
                </a:solidFill>
              </a:rPr>
              <a:t>Noise</a:t>
            </a:r>
            <a:r>
              <a:rPr lang="es-ES" dirty="0" smtClean="0">
                <a:solidFill>
                  <a:srgbClr val="FFC000"/>
                </a:solidFill>
              </a:rPr>
              <a:t> </a:t>
            </a:r>
            <a:r>
              <a:rPr lang="es-ES" dirty="0" err="1" smtClean="0">
                <a:solidFill>
                  <a:srgbClr val="FFC000"/>
                </a:solidFill>
              </a:rPr>
              <a:t>adds</a:t>
            </a:r>
            <a:r>
              <a:rPr lang="es-ES" dirty="0" smtClean="0">
                <a:solidFill>
                  <a:srgbClr val="FFC000"/>
                </a:solidFill>
              </a:rPr>
              <a:t> up in </a:t>
            </a:r>
            <a:r>
              <a:rPr lang="es-ES" dirty="0" err="1" smtClean="0">
                <a:solidFill>
                  <a:srgbClr val="FFC000"/>
                </a:solidFill>
              </a:rPr>
              <a:t>an</a:t>
            </a:r>
            <a:r>
              <a:rPr lang="es-ES" dirty="0" smtClean="0">
                <a:solidFill>
                  <a:srgbClr val="FFC000"/>
                </a:solidFill>
              </a:rPr>
              <a:t> </a:t>
            </a:r>
            <a:r>
              <a:rPr lang="es-ES" dirty="0" err="1" smtClean="0">
                <a:solidFill>
                  <a:srgbClr val="FFC000"/>
                </a:solidFill>
              </a:rPr>
              <a:t>uncorrelated</a:t>
            </a:r>
            <a:r>
              <a:rPr lang="es-ES" dirty="0" smtClean="0">
                <a:solidFill>
                  <a:srgbClr val="FFC000"/>
                </a:solidFill>
              </a:rPr>
              <a:t> </a:t>
            </a:r>
            <a:r>
              <a:rPr lang="es-ES" dirty="0" err="1" smtClean="0">
                <a:solidFill>
                  <a:srgbClr val="FFC000"/>
                </a:solidFill>
              </a:rPr>
              <a:t>way</a:t>
            </a:r>
            <a:endParaRPr lang="es-ES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s-ES" dirty="0" smtClean="0"/>
              <a:t>Real </a:t>
            </a:r>
            <a:r>
              <a:rPr lang="es-ES" dirty="0" err="1" smtClean="0"/>
              <a:t>polarization</a:t>
            </a:r>
            <a:r>
              <a:rPr lang="es-ES" dirty="0" smtClean="0"/>
              <a:t> </a:t>
            </a:r>
            <a:r>
              <a:rPr lang="es-ES" dirty="0" err="1" smtClean="0"/>
              <a:t>signal</a:t>
            </a:r>
            <a:r>
              <a:rPr lang="es-ES" dirty="0" smtClean="0"/>
              <a:t> </a:t>
            </a:r>
            <a:r>
              <a:rPr lang="es-ES" dirty="0" err="1" smtClean="0"/>
              <a:t>adds</a:t>
            </a:r>
            <a:r>
              <a:rPr lang="es-ES" dirty="0" smtClean="0"/>
              <a:t> up in a </a:t>
            </a:r>
            <a:r>
              <a:rPr lang="es-ES" dirty="0" err="1" smtClean="0"/>
              <a:t>correlated</a:t>
            </a:r>
            <a:r>
              <a:rPr lang="es-ES" dirty="0" smtClean="0"/>
              <a:t> </a:t>
            </a:r>
            <a:r>
              <a:rPr lang="es-ES" dirty="0" err="1" smtClean="0"/>
              <a:t>way</a:t>
            </a:r>
            <a:r>
              <a:rPr lang="es-ES" dirty="0" smtClean="0"/>
              <a:t> (</a:t>
            </a:r>
            <a:r>
              <a:rPr lang="es-ES" dirty="0" err="1" smtClean="0"/>
              <a:t>the</a:t>
            </a:r>
            <a:r>
              <a:rPr lang="es-ES" dirty="0" smtClean="0"/>
              <a:t> S/N</a:t>
            </a:r>
            <a:br>
              <a:rPr lang="es-ES" dirty="0" smtClean="0"/>
            </a:br>
            <a:r>
              <a:rPr lang="es-ES" dirty="0" err="1" smtClean="0"/>
              <a:t>typically</a:t>
            </a:r>
            <a:r>
              <a:rPr lang="es-ES" dirty="0" smtClean="0"/>
              <a:t> </a:t>
            </a:r>
            <a:r>
              <a:rPr lang="es-ES" dirty="0" err="1" smtClean="0"/>
              <a:t>enhances</a:t>
            </a:r>
            <a:r>
              <a:rPr lang="es-ES" dirty="0" smtClean="0"/>
              <a:t> as N</a:t>
            </a:r>
            <a:r>
              <a:rPr lang="es-ES" baseline="30000" dirty="0" smtClean="0"/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316639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58194" y="0"/>
            <a:ext cx="6027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/>
              <a:t>All</a:t>
            </a:r>
            <a:r>
              <a:rPr lang="es-ES" sz="2400" dirty="0" smtClean="0"/>
              <a:t> </a:t>
            </a:r>
            <a:r>
              <a:rPr lang="es-ES" sz="2400" dirty="0" err="1" smtClean="0"/>
              <a:t>techniques</a:t>
            </a:r>
            <a:r>
              <a:rPr lang="es-ES" sz="2400" dirty="0" smtClean="0"/>
              <a:t> are </a:t>
            </a:r>
            <a:r>
              <a:rPr lang="es-ES" sz="2400" dirty="0" err="1" smtClean="0"/>
              <a:t>essentially</a:t>
            </a:r>
            <a:r>
              <a:rPr lang="es-ES" sz="2400" dirty="0"/>
              <a:t> </a:t>
            </a:r>
            <a:r>
              <a:rPr lang="es-ES" sz="2400" dirty="0" smtClean="0"/>
              <a:t>‘line </a:t>
            </a:r>
            <a:r>
              <a:rPr lang="es-ES" sz="2400" dirty="0" err="1" smtClean="0"/>
              <a:t>addition</a:t>
            </a:r>
            <a:r>
              <a:rPr lang="es-ES" sz="2400" dirty="0" smtClean="0"/>
              <a:t>’</a:t>
            </a:r>
            <a:endParaRPr lang="es-E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609600" y="838200"/>
            <a:ext cx="3249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Line </a:t>
            </a:r>
            <a:r>
              <a:rPr lang="es-ES" dirty="0" err="1"/>
              <a:t>addition</a:t>
            </a:r>
            <a:r>
              <a:rPr lang="es-ES" dirty="0"/>
              <a:t> (</a:t>
            </a:r>
            <a:r>
              <a:rPr lang="es-ES" dirty="0" err="1"/>
              <a:t>Semel</a:t>
            </a:r>
            <a:r>
              <a:rPr lang="es-ES" dirty="0"/>
              <a:t> 1989)</a:t>
            </a:r>
            <a:endParaRPr lang="es-ES" dirty="0" smtClean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281" y="1485900"/>
            <a:ext cx="3881438" cy="800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" y="2514600"/>
            <a:ext cx="4302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Improved</a:t>
            </a:r>
            <a:r>
              <a:rPr lang="es-ES" dirty="0" smtClean="0"/>
              <a:t> line </a:t>
            </a:r>
            <a:r>
              <a:rPr lang="es-ES" dirty="0" err="1" smtClean="0"/>
              <a:t>addition</a:t>
            </a:r>
            <a:r>
              <a:rPr lang="es-ES" dirty="0" smtClean="0"/>
              <a:t> (</a:t>
            </a:r>
            <a:r>
              <a:rPr lang="es-ES" dirty="0" err="1" smtClean="0"/>
              <a:t>Semel</a:t>
            </a:r>
            <a:r>
              <a:rPr lang="es-ES" dirty="0" smtClean="0"/>
              <a:t> 1995)</a:t>
            </a: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282" y="3162300"/>
            <a:ext cx="3705225" cy="7739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9600" y="4140994"/>
            <a:ext cx="6338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Least</a:t>
            </a:r>
            <a:r>
              <a:rPr lang="es-ES" dirty="0" smtClean="0"/>
              <a:t> </a:t>
            </a:r>
            <a:r>
              <a:rPr lang="es-ES" dirty="0" err="1" smtClean="0"/>
              <a:t>squares</a:t>
            </a:r>
            <a:r>
              <a:rPr lang="es-ES" dirty="0" smtClean="0"/>
              <a:t> </a:t>
            </a:r>
            <a:r>
              <a:rPr lang="es-ES" dirty="0" err="1" smtClean="0"/>
              <a:t>deconvolution</a:t>
            </a:r>
            <a:r>
              <a:rPr lang="es-ES" dirty="0" smtClean="0"/>
              <a:t> (LSD; </a:t>
            </a:r>
            <a:r>
              <a:rPr lang="es-ES" dirty="0" err="1" smtClean="0"/>
              <a:t>Donati</a:t>
            </a:r>
            <a:r>
              <a:rPr lang="es-ES" dirty="0" smtClean="0"/>
              <a:t> et al. 1997)</a:t>
            </a:r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282" y="4991100"/>
            <a:ext cx="4662488" cy="876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7682" y="64008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 smtClean="0"/>
              <a:t>Semel</a:t>
            </a:r>
            <a:r>
              <a:rPr lang="es-ES" sz="1800" dirty="0" smtClean="0"/>
              <a:t> et al. (2009)</a:t>
            </a: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276002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8784" y="0"/>
            <a:ext cx="7106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/>
              <a:t>Detecting</a:t>
            </a:r>
            <a:r>
              <a:rPr lang="es-ES" sz="2400" dirty="0" smtClean="0"/>
              <a:t> </a:t>
            </a:r>
            <a:r>
              <a:rPr lang="es-ES" sz="2400" dirty="0" err="1" smtClean="0"/>
              <a:t>polarization</a:t>
            </a:r>
            <a:r>
              <a:rPr lang="es-ES" sz="2400" dirty="0" smtClean="0"/>
              <a:t> </a:t>
            </a:r>
            <a:r>
              <a:rPr lang="es-ES" sz="2400" dirty="0" err="1" smtClean="0"/>
              <a:t>with</a:t>
            </a:r>
            <a:r>
              <a:rPr lang="es-ES" sz="2400" dirty="0" smtClean="0"/>
              <a:t> line-</a:t>
            </a:r>
            <a:r>
              <a:rPr lang="es-ES" sz="2400" dirty="0" err="1" smtClean="0"/>
              <a:t>addition</a:t>
            </a:r>
            <a:r>
              <a:rPr lang="es-ES" sz="2400" dirty="0" smtClean="0"/>
              <a:t> </a:t>
            </a:r>
            <a:r>
              <a:rPr lang="es-ES" sz="2400" dirty="0" err="1" smtClean="0"/>
              <a:t>techniques</a:t>
            </a:r>
            <a:endParaRPr lang="es-E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5" y="1509712"/>
            <a:ext cx="4667250" cy="38385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781482" y="6400800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 smtClean="0"/>
              <a:t>Donati</a:t>
            </a:r>
            <a:r>
              <a:rPr lang="es-ES" sz="1800" dirty="0" smtClean="0"/>
              <a:t> et al. (1997)</a:t>
            </a: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417831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47110" y="0"/>
            <a:ext cx="5049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/>
              <a:t>The</a:t>
            </a:r>
            <a:r>
              <a:rPr lang="es-ES" sz="2400" dirty="0" smtClean="0"/>
              <a:t> </a:t>
            </a:r>
            <a:r>
              <a:rPr lang="es-ES" sz="2400" dirty="0" err="1" smtClean="0"/>
              <a:t>Milne-Eddington</a:t>
            </a:r>
            <a:r>
              <a:rPr lang="es-ES" sz="2400" dirty="0" smtClean="0"/>
              <a:t> </a:t>
            </a:r>
            <a:r>
              <a:rPr lang="es-ES" sz="2400" dirty="0" err="1" smtClean="0"/>
              <a:t>approximation</a:t>
            </a:r>
            <a:endParaRPr lang="es-E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818" y="609600"/>
            <a:ext cx="5618365" cy="5948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43732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82102" y="0"/>
            <a:ext cx="6979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/>
              <a:t>Zeeman</a:t>
            </a:r>
            <a:r>
              <a:rPr lang="es-ES" sz="2400" dirty="0" smtClean="0"/>
              <a:t> </a:t>
            </a:r>
            <a:r>
              <a:rPr lang="es-ES" sz="2400" dirty="0" err="1" smtClean="0"/>
              <a:t>Doppler</a:t>
            </a:r>
            <a:r>
              <a:rPr lang="es-ES" sz="2400" dirty="0" smtClean="0"/>
              <a:t> </a:t>
            </a:r>
            <a:r>
              <a:rPr lang="es-ES" sz="2400" dirty="0" err="1" smtClean="0"/>
              <a:t>Imaging</a:t>
            </a:r>
            <a:r>
              <a:rPr lang="es-ES" sz="2400" dirty="0" smtClean="0"/>
              <a:t>. </a:t>
            </a:r>
            <a:r>
              <a:rPr lang="es-ES" sz="2400" dirty="0" err="1" smtClean="0"/>
              <a:t>Rotation</a:t>
            </a:r>
            <a:r>
              <a:rPr lang="es-ES" sz="2400" dirty="0" smtClean="0"/>
              <a:t> </a:t>
            </a:r>
            <a:r>
              <a:rPr lang="es-ES" sz="2400" dirty="0" err="1" smtClean="0"/>
              <a:t>helps</a:t>
            </a:r>
            <a:r>
              <a:rPr lang="es-ES" sz="2400" dirty="0" smtClean="0"/>
              <a:t> </a:t>
            </a:r>
            <a:r>
              <a:rPr lang="es-ES" sz="2400" dirty="0" err="1" smtClean="0"/>
              <a:t>see</a:t>
            </a:r>
            <a:r>
              <a:rPr lang="es-ES" sz="2400" dirty="0" smtClean="0"/>
              <a:t> </a:t>
            </a:r>
            <a:r>
              <a:rPr lang="es-ES" sz="2400" dirty="0" err="1" smtClean="0"/>
              <a:t>m.f</a:t>
            </a:r>
            <a:r>
              <a:rPr lang="es-ES" sz="2400" dirty="0" smtClean="0"/>
              <a:t>.</a:t>
            </a:r>
            <a:endParaRPr lang="es-E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1583424"/>
            <a:ext cx="5305425" cy="4969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269540" y="58674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 smtClean="0"/>
              <a:t>Semel</a:t>
            </a:r>
            <a:r>
              <a:rPr lang="es-ES" sz="1800" dirty="0" smtClean="0"/>
              <a:t> (1989)</a:t>
            </a:r>
            <a:endParaRPr lang="es-E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969091" y="685800"/>
            <a:ext cx="72058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/>
              <a:t>Why</a:t>
            </a:r>
            <a:r>
              <a:rPr lang="es-ES" dirty="0" smtClean="0"/>
              <a:t> do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see</a:t>
            </a:r>
            <a:r>
              <a:rPr lang="es-ES" dirty="0" smtClean="0"/>
              <a:t> </a:t>
            </a:r>
            <a:r>
              <a:rPr lang="es-ES" dirty="0" err="1" smtClean="0"/>
              <a:t>Zeeman</a:t>
            </a:r>
            <a:r>
              <a:rPr lang="es-ES" dirty="0" smtClean="0"/>
              <a:t> </a:t>
            </a:r>
            <a:r>
              <a:rPr lang="es-ES" dirty="0" err="1" smtClean="0"/>
              <a:t>signal</a:t>
            </a:r>
            <a:r>
              <a:rPr lang="es-ES" dirty="0" smtClean="0"/>
              <a:t> in a </a:t>
            </a:r>
            <a:r>
              <a:rPr lang="es-ES" dirty="0" err="1" smtClean="0"/>
              <a:t>magnetic</a:t>
            </a:r>
            <a:r>
              <a:rPr lang="es-ES" dirty="0" smtClean="0"/>
              <a:t> </a:t>
            </a:r>
            <a:r>
              <a:rPr lang="es-ES" dirty="0" err="1" smtClean="0"/>
              <a:t>star</a:t>
            </a:r>
            <a:r>
              <a:rPr lang="es-ES" dirty="0" smtClean="0"/>
              <a:t> </a:t>
            </a:r>
            <a:r>
              <a:rPr lang="es-ES" dirty="0" err="1" smtClean="0"/>
              <a:t>if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field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endParaRPr lang="es-ES" dirty="0" smtClean="0"/>
          </a:p>
          <a:p>
            <a:pPr algn="ctr"/>
            <a:r>
              <a:rPr lang="es-ES" dirty="0" err="1" smtClean="0"/>
              <a:t>homogeneous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surface</a:t>
            </a:r>
            <a:r>
              <a:rPr lang="es-ES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415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28249" y="0"/>
            <a:ext cx="4687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ZDI – </a:t>
            </a:r>
            <a:r>
              <a:rPr lang="es-ES" sz="2400" dirty="0" err="1" smtClean="0"/>
              <a:t>Signal</a:t>
            </a:r>
            <a:r>
              <a:rPr lang="es-ES" sz="2400" dirty="0" smtClean="0"/>
              <a:t> </a:t>
            </a:r>
            <a:r>
              <a:rPr lang="es-ES" sz="2400" dirty="0" err="1" smtClean="0"/>
              <a:t>changes</a:t>
            </a:r>
            <a:r>
              <a:rPr lang="es-ES" sz="2400" dirty="0" smtClean="0"/>
              <a:t> </a:t>
            </a:r>
            <a:r>
              <a:rPr lang="es-ES" sz="2400" dirty="0" err="1" smtClean="0"/>
              <a:t>with</a:t>
            </a:r>
            <a:r>
              <a:rPr lang="es-ES" sz="2400" dirty="0" smtClean="0"/>
              <a:t> </a:t>
            </a:r>
            <a:r>
              <a:rPr lang="es-ES" sz="2400" dirty="0" err="1" smtClean="0"/>
              <a:t>phase</a:t>
            </a:r>
            <a:endParaRPr lang="es-E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762000"/>
            <a:ext cx="8410575" cy="232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069" y="3200400"/>
            <a:ext cx="4972050" cy="325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781482" y="64008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smtClean="0"/>
              <a:t>Brown et al. (1991)</a:t>
            </a: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421206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89011" y="0"/>
            <a:ext cx="2165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ZDI – </a:t>
            </a:r>
            <a:r>
              <a:rPr lang="es-ES" sz="2400" dirty="0" err="1" smtClean="0"/>
              <a:t>It</a:t>
            </a:r>
            <a:r>
              <a:rPr lang="es-ES" sz="2400" dirty="0" smtClean="0"/>
              <a:t> </a:t>
            </a:r>
            <a:r>
              <a:rPr lang="es-ES" sz="2400" dirty="0" err="1" smtClean="0"/>
              <a:t>works</a:t>
            </a:r>
            <a:r>
              <a:rPr lang="es-ES" sz="2400" dirty="0" smtClean="0"/>
              <a:t>!</a:t>
            </a:r>
            <a:endParaRPr lang="es-E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09650"/>
            <a:ext cx="2295525" cy="531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42925"/>
            <a:ext cx="4962525" cy="605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ight Arrow 2"/>
          <p:cNvSpPr/>
          <p:nvPr/>
        </p:nvSpPr>
        <p:spPr bwMode="auto">
          <a:xfrm>
            <a:off x="2819400" y="3429000"/>
            <a:ext cx="762000" cy="533400"/>
          </a:xfrm>
          <a:prstGeom prst="rightArrow">
            <a:avLst/>
          </a:prstGeom>
          <a:solidFill>
            <a:srgbClr val="FF99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2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082" y="6400800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 smtClean="0"/>
              <a:t>Donati</a:t>
            </a:r>
            <a:r>
              <a:rPr lang="es-ES" sz="1800" dirty="0" smtClean="0"/>
              <a:t> et al. (1997)</a:t>
            </a: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259273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43663" y="3048000"/>
            <a:ext cx="7056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 smtClean="0"/>
              <a:t>Scattering</a:t>
            </a:r>
            <a:r>
              <a:rPr lang="es-ES" sz="2800" dirty="0" smtClean="0"/>
              <a:t> </a:t>
            </a:r>
            <a:r>
              <a:rPr lang="es-ES" sz="2800" dirty="0" err="1" smtClean="0"/>
              <a:t>polarization</a:t>
            </a:r>
            <a:r>
              <a:rPr lang="es-ES" sz="2800" dirty="0" smtClean="0"/>
              <a:t> and </a:t>
            </a:r>
            <a:r>
              <a:rPr lang="es-ES" sz="2800" dirty="0" err="1" smtClean="0"/>
              <a:t>the</a:t>
            </a:r>
            <a:r>
              <a:rPr lang="es-ES" sz="2800" dirty="0" smtClean="0"/>
              <a:t> </a:t>
            </a:r>
            <a:r>
              <a:rPr lang="es-ES" sz="2800" dirty="0" err="1" smtClean="0"/>
              <a:t>Hanle</a:t>
            </a:r>
            <a:r>
              <a:rPr lang="es-ES" sz="2800" dirty="0" smtClean="0"/>
              <a:t> </a:t>
            </a:r>
            <a:r>
              <a:rPr lang="es-ES" sz="2800" dirty="0" err="1" smtClean="0"/>
              <a:t>effect</a:t>
            </a:r>
            <a:endParaRPr lang="es-ES" sz="2800" dirty="0" smtClean="0"/>
          </a:p>
        </p:txBody>
      </p:sp>
    </p:spTree>
    <p:extLst>
      <p:ext uri="{BB962C8B-B14F-4D97-AF65-F5344CB8AC3E}">
        <p14:creationId xmlns:p14="http://schemas.microsoft.com/office/powerpoint/2010/main" val="32353524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7" name="Text Box 5"/>
          <p:cNvSpPr txBox="1">
            <a:spLocks noChangeArrowheads="1"/>
          </p:cNvSpPr>
          <p:nvPr/>
        </p:nvSpPr>
        <p:spPr bwMode="auto">
          <a:xfrm>
            <a:off x="2280207" y="57150"/>
            <a:ext cx="4583604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FFFFFF"/>
                </a:solidFill>
              </a:rPr>
              <a:t>Scattering produces polarization</a:t>
            </a:r>
            <a:endParaRPr lang="en-GB" sz="2400" dirty="0">
              <a:solidFill>
                <a:srgbClr val="FFFFFF"/>
              </a:solidFill>
            </a:endParaRPr>
          </a:p>
        </p:txBody>
      </p:sp>
      <p:pic>
        <p:nvPicPr>
          <p:cNvPr id="139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50" y="1571612"/>
            <a:ext cx="8143900" cy="4215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/>
          <p:cNvSpPr txBox="1"/>
          <p:nvPr/>
        </p:nvSpPr>
        <p:spPr>
          <a:xfrm>
            <a:off x="2384446" y="764704"/>
            <a:ext cx="4375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Scattering</a:t>
            </a:r>
            <a:r>
              <a:rPr lang="es-ES" dirty="0"/>
              <a:t> </a:t>
            </a:r>
            <a:r>
              <a:rPr lang="es-ES" dirty="0" err="1" smtClean="0"/>
              <a:t>polarization</a:t>
            </a:r>
            <a:r>
              <a:rPr lang="es-ES" dirty="0" smtClean="0"/>
              <a:t> + </a:t>
            </a:r>
            <a:r>
              <a:rPr lang="es-ES" dirty="0" err="1" smtClean="0"/>
              <a:t>Hanle</a:t>
            </a:r>
            <a:r>
              <a:rPr lang="es-ES" dirty="0" smtClean="0"/>
              <a:t> </a:t>
            </a:r>
            <a:r>
              <a:rPr lang="es-ES" dirty="0" err="1" smtClean="0"/>
              <a:t>effect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91290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7" name="Text Box 5"/>
          <p:cNvSpPr txBox="1">
            <a:spLocks noChangeArrowheads="1"/>
          </p:cNvSpPr>
          <p:nvPr/>
        </p:nvSpPr>
        <p:spPr bwMode="auto">
          <a:xfrm>
            <a:off x="999799" y="57150"/>
            <a:ext cx="7144433" cy="83317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FFFFFF"/>
                </a:solidFill>
              </a:rPr>
              <a:t>The 2</a:t>
            </a:r>
            <a:r>
              <a:rPr lang="en-GB" sz="2400" baseline="30000" dirty="0" smtClean="0">
                <a:solidFill>
                  <a:srgbClr val="FFFFFF"/>
                </a:solidFill>
              </a:rPr>
              <a:t>nd</a:t>
            </a:r>
            <a:r>
              <a:rPr lang="en-GB" sz="2400" dirty="0" smtClean="0">
                <a:solidFill>
                  <a:srgbClr val="FFFFFF"/>
                </a:solidFill>
              </a:rPr>
              <a:t> solar spectrum is completely different from </a:t>
            </a:r>
          </a:p>
          <a:p>
            <a:pPr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FFFFFF"/>
                </a:solidFill>
              </a:rPr>
              <a:t>the 1</a:t>
            </a:r>
            <a:r>
              <a:rPr lang="en-GB" sz="2400" baseline="30000" dirty="0" smtClean="0">
                <a:solidFill>
                  <a:srgbClr val="FFFFFF"/>
                </a:solidFill>
              </a:rPr>
              <a:t>st</a:t>
            </a:r>
            <a:r>
              <a:rPr lang="en-GB" sz="2400" dirty="0" smtClean="0">
                <a:solidFill>
                  <a:srgbClr val="FFFFFF"/>
                </a:solidFill>
              </a:rPr>
              <a:t> solar spectrum</a:t>
            </a:r>
            <a:endParaRPr lang="en-GB" sz="2400" dirty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33" y="1752600"/>
            <a:ext cx="8515135" cy="36201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76196" y="5410200"/>
            <a:ext cx="1539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/>
              <a:t>Belluzzi</a:t>
            </a:r>
            <a:r>
              <a:rPr lang="es-ES" sz="1600" dirty="0" smtClean="0"/>
              <a:t> (2009)</a:t>
            </a:r>
          </a:p>
        </p:txBody>
      </p:sp>
    </p:spTree>
    <p:extLst>
      <p:ext uri="{BB962C8B-B14F-4D97-AF65-F5344CB8AC3E}">
        <p14:creationId xmlns:p14="http://schemas.microsoft.com/office/powerpoint/2010/main" val="34082595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7" name="Text Box 5"/>
          <p:cNvSpPr txBox="1">
            <a:spLocks noChangeArrowheads="1"/>
          </p:cNvSpPr>
          <p:nvPr/>
        </p:nvSpPr>
        <p:spPr bwMode="auto">
          <a:xfrm>
            <a:off x="246010" y="57150"/>
            <a:ext cx="8652025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FFFFFF"/>
                </a:solidFill>
              </a:rPr>
              <a:t>The equations to solve are complex but there are tools for that</a:t>
            </a:r>
            <a:endParaRPr lang="en-GB" sz="2400" dirty="0">
              <a:solidFill>
                <a:srgbClr val="FFFFFF"/>
              </a:solidFill>
            </a:endParaRPr>
          </a:p>
        </p:txBody>
      </p:sp>
      <p:pic>
        <p:nvPicPr>
          <p:cNvPr id="9" name="Picture 10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520996"/>
            <a:ext cx="7010400" cy="2851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429000"/>
            <a:ext cx="6172200" cy="338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8600" y="1295400"/>
            <a:ext cx="14269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/>
              <a:t>Statistical</a:t>
            </a:r>
            <a:endParaRPr lang="es-ES" dirty="0" smtClean="0"/>
          </a:p>
          <a:p>
            <a:pPr algn="ctr"/>
            <a:r>
              <a:rPr lang="es-ES" dirty="0" err="1" smtClean="0"/>
              <a:t>equilibrium</a:t>
            </a:r>
            <a:endParaRPr lang="es-ES" dirty="0" smtClean="0"/>
          </a:p>
          <a:p>
            <a:pPr algn="ctr"/>
            <a:r>
              <a:rPr lang="es-ES" dirty="0" err="1" smtClean="0"/>
              <a:t>equations</a:t>
            </a:r>
            <a:endParaRPr lang="es-E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103649" y="4470737"/>
            <a:ext cx="17251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/>
              <a:t>Emission</a:t>
            </a:r>
            <a:r>
              <a:rPr lang="es-ES" dirty="0" smtClean="0"/>
              <a:t> and</a:t>
            </a:r>
          </a:p>
          <a:p>
            <a:pPr algn="ctr"/>
            <a:r>
              <a:rPr lang="es-ES" dirty="0" err="1" smtClean="0"/>
              <a:t>absorption</a:t>
            </a:r>
            <a:endParaRPr lang="es-ES" dirty="0" smtClean="0"/>
          </a:p>
          <a:p>
            <a:pPr algn="ctr"/>
            <a:r>
              <a:rPr lang="es-ES" dirty="0" err="1" smtClean="0"/>
              <a:t>coefficients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0357011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571391"/>
            <a:ext cx="8324850" cy="5677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2452527" y="57150"/>
            <a:ext cx="4238959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 sz="2400" dirty="0" err="1" smtClean="0">
                <a:solidFill>
                  <a:srgbClr val="FFFF00"/>
                </a:solidFill>
              </a:rPr>
              <a:t>Ha</a:t>
            </a:r>
            <a:r>
              <a:rPr lang="en-GB" sz="2400" dirty="0" err="1" smtClean="0">
                <a:solidFill>
                  <a:srgbClr val="FFFFFF"/>
                </a:solidFill>
              </a:rPr>
              <a:t>nle</a:t>
            </a:r>
            <a:r>
              <a:rPr lang="en-GB" sz="2400" dirty="0" smtClean="0">
                <a:solidFill>
                  <a:srgbClr val="FFFFFF"/>
                </a:solidFill>
              </a:rPr>
              <a:t> </a:t>
            </a:r>
            <a:r>
              <a:rPr lang="en-GB" sz="2400" dirty="0" smtClean="0">
                <a:solidFill>
                  <a:srgbClr val="FFFF00"/>
                </a:solidFill>
              </a:rPr>
              <a:t>Ze</a:t>
            </a:r>
            <a:r>
              <a:rPr lang="en-GB" sz="2400" dirty="0" smtClean="0">
                <a:solidFill>
                  <a:srgbClr val="FFFFFF"/>
                </a:solidFill>
              </a:rPr>
              <a:t>eman </a:t>
            </a:r>
            <a:r>
              <a:rPr lang="en-GB" sz="2400" dirty="0" smtClean="0">
                <a:solidFill>
                  <a:srgbClr val="FFFF00"/>
                </a:solidFill>
              </a:rPr>
              <a:t>L</a:t>
            </a:r>
            <a:r>
              <a:rPr lang="en-GB" sz="2400" dirty="0" smtClean="0">
                <a:solidFill>
                  <a:srgbClr val="FFFFFF"/>
                </a:solidFill>
              </a:rPr>
              <a:t>ight (HAZEL)</a:t>
            </a:r>
            <a:endParaRPr lang="en-GB" sz="2400" dirty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65684" y="6248400"/>
            <a:ext cx="27735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/>
              <a:t>Asensio Ramos et al. (2008)</a:t>
            </a:r>
          </a:p>
        </p:txBody>
      </p:sp>
    </p:spTree>
    <p:extLst>
      <p:ext uri="{BB962C8B-B14F-4D97-AF65-F5344CB8AC3E}">
        <p14:creationId xmlns:p14="http://schemas.microsoft.com/office/powerpoint/2010/main" val="30630276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975" y="1800225"/>
            <a:ext cx="2686050" cy="32575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61760" y="5543490"/>
            <a:ext cx="2220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hlinkClick r:id="rId4"/>
              </a:rPr>
              <a:t>http://goo.gl/dj2ob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75474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307" name="Group 3"/>
          <p:cNvGrpSpPr>
            <a:grpSpLocks/>
          </p:cNvGrpSpPr>
          <p:nvPr/>
        </p:nvGrpSpPr>
        <p:grpSpPr bwMode="auto">
          <a:xfrm>
            <a:off x="757238" y="762000"/>
            <a:ext cx="2212975" cy="608013"/>
            <a:chOff x="477" y="480"/>
            <a:chExt cx="1394" cy="383"/>
          </a:xfrm>
        </p:grpSpPr>
        <p:sp>
          <p:nvSpPr>
            <p:cNvPr id="98308" name="AutoShape 4"/>
            <p:cNvSpPr>
              <a:spLocks noChangeArrowheads="1"/>
            </p:cNvSpPr>
            <p:nvPr/>
          </p:nvSpPr>
          <p:spPr bwMode="auto">
            <a:xfrm>
              <a:off x="480" y="480"/>
              <a:ext cx="1392" cy="384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98309" name="Text Box 5"/>
            <p:cNvSpPr txBox="1">
              <a:spLocks noChangeArrowheads="1"/>
            </p:cNvSpPr>
            <p:nvPr/>
          </p:nvSpPr>
          <p:spPr bwMode="auto">
            <a:xfrm>
              <a:off x="477" y="528"/>
              <a:ext cx="1377" cy="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Tahoma" charset="0"/>
                </a:rPr>
                <a:t>Radiation field</a:t>
              </a:r>
            </a:p>
            <a:p>
              <a:pPr algn="ctr"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Tahoma" charset="0"/>
                </a:rPr>
                <a:t>Radiation field anisotropy</a:t>
              </a:r>
            </a:p>
          </p:txBody>
        </p:sp>
      </p:grpSp>
      <p:grpSp>
        <p:nvGrpSpPr>
          <p:cNvPr id="98310" name="Group 6"/>
          <p:cNvGrpSpPr>
            <a:grpSpLocks/>
          </p:cNvGrpSpPr>
          <p:nvPr/>
        </p:nvGrpSpPr>
        <p:grpSpPr bwMode="auto">
          <a:xfrm>
            <a:off x="3352800" y="1981200"/>
            <a:ext cx="1071563" cy="760413"/>
            <a:chOff x="2112" y="1248"/>
            <a:chExt cx="675" cy="479"/>
          </a:xfrm>
        </p:grpSpPr>
        <p:sp>
          <p:nvSpPr>
            <p:cNvPr id="98311" name="AutoShape 7"/>
            <p:cNvSpPr>
              <a:spLocks noChangeArrowheads="1"/>
            </p:cNvSpPr>
            <p:nvPr/>
          </p:nvSpPr>
          <p:spPr bwMode="auto">
            <a:xfrm>
              <a:off x="2112" y="1248"/>
              <a:ext cx="672" cy="480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98312" name="Text Box 8"/>
            <p:cNvSpPr txBox="1">
              <a:spLocks noChangeArrowheads="1"/>
            </p:cNvSpPr>
            <p:nvPr/>
          </p:nvSpPr>
          <p:spPr bwMode="auto">
            <a:xfrm>
              <a:off x="2136" y="1329"/>
              <a:ext cx="652" cy="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Tahoma" charset="0"/>
                </a:rPr>
                <a:t>Solve SEE</a:t>
              </a:r>
            </a:p>
            <a:p>
              <a:pPr algn="ctr"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Tahoma" charset="0"/>
                </a:rPr>
                <a:t>equations</a:t>
              </a:r>
            </a:p>
          </p:txBody>
        </p:sp>
      </p:grpSp>
      <p:grpSp>
        <p:nvGrpSpPr>
          <p:cNvPr id="98313" name="Group 9"/>
          <p:cNvGrpSpPr>
            <a:grpSpLocks/>
          </p:cNvGrpSpPr>
          <p:nvPr/>
        </p:nvGrpSpPr>
        <p:grpSpPr bwMode="auto">
          <a:xfrm>
            <a:off x="990600" y="2133600"/>
            <a:ext cx="1674813" cy="455613"/>
            <a:chOff x="624" y="1344"/>
            <a:chExt cx="1055" cy="287"/>
          </a:xfrm>
        </p:grpSpPr>
        <p:sp>
          <p:nvSpPr>
            <p:cNvPr id="98314" name="AutoShape 10"/>
            <p:cNvSpPr>
              <a:spLocks noChangeArrowheads="1"/>
            </p:cNvSpPr>
            <p:nvPr/>
          </p:nvSpPr>
          <p:spPr bwMode="auto">
            <a:xfrm>
              <a:off x="624" y="1344"/>
              <a:ext cx="1056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98315" name="Text Box 11"/>
            <p:cNvSpPr txBox="1">
              <a:spLocks noChangeArrowheads="1"/>
            </p:cNvSpPr>
            <p:nvPr/>
          </p:nvSpPr>
          <p:spPr bwMode="auto">
            <a:xfrm>
              <a:off x="672" y="1375"/>
              <a:ext cx="941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600">
                  <a:solidFill>
                    <a:srgbClr val="000000"/>
                  </a:solidFill>
                  <a:latin typeface="Tahoma" charset="0"/>
                </a:rPr>
                <a:t>B, </a:t>
              </a:r>
              <a:r>
                <a:rPr lang="en-GB" sz="1600">
                  <a:solidFill>
                    <a:srgbClr val="000000"/>
                  </a:solidFill>
                  <a:latin typeface="Symbol" pitchFamily="18" charset="2"/>
                </a:rPr>
                <a:t></a:t>
              </a:r>
              <a:r>
                <a:rPr lang="en-GB" sz="1600">
                  <a:solidFill>
                    <a:srgbClr val="000000"/>
                  </a:solidFill>
                  <a:latin typeface="Tahoma" charset="0"/>
                </a:rPr>
                <a:t>, v</a:t>
              </a:r>
              <a:r>
                <a:rPr lang="en-GB" sz="1600" baseline="-25000">
                  <a:solidFill>
                    <a:srgbClr val="000000"/>
                  </a:solidFill>
                  <a:latin typeface="Tahoma" charset="0"/>
                </a:rPr>
                <a:t>th</a:t>
              </a:r>
              <a:r>
                <a:rPr lang="en-GB" sz="1600">
                  <a:solidFill>
                    <a:srgbClr val="000000"/>
                  </a:solidFill>
                  <a:latin typeface="Tahoma" charset="0"/>
                </a:rPr>
                <a:t>, v</a:t>
              </a:r>
              <a:r>
                <a:rPr lang="en-GB" sz="1600" baseline="-25000">
                  <a:solidFill>
                    <a:srgbClr val="000000"/>
                  </a:solidFill>
                  <a:latin typeface="Tahoma" charset="0"/>
                </a:rPr>
                <a:t>mac</a:t>
              </a:r>
              <a:r>
                <a:rPr lang="en-GB" sz="1600">
                  <a:solidFill>
                    <a:srgbClr val="000000"/>
                  </a:solidFill>
                  <a:latin typeface="Tahoma" charset="0"/>
                </a:rPr>
                <a:t>, a</a:t>
              </a:r>
            </a:p>
          </p:txBody>
        </p:sp>
      </p:grpSp>
      <p:grpSp>
        <p:nvGrpSpPr>
          <p:cNvPr id="98316" name="Group 12"/>
          <p:cNvGrpSpPr>
            <a:grpSpLocks/>
          </p:cNvGrpSpPr>
          <p:nvPr/>
        </p:nvGrpSpPr>
        <p:grpSpPr bwMode="auto">
          <a:xfrm>
            <a:off x="4876800" y="2133600"/>
            <a:ext cx="1647825" cy="455613"/>
            <a:chOff x="3072" y="1344"/>
            <a:chExt cx="1038" cy="287"/>
          </a:xfrm>
        </p:grpSpPr>
        <p:sp>
          <p:nvSpPr>
            <p:cNvPr id="98317" name="AutoShape 13"/>
            <p:cNvSpPr>
              <a:spLocks noChangeArrowheads="1"/>
            </p:cNvSpPr>
            <p:nvPr/>
          </p:nvSpPr>
          <p:spPr bwMode="auto">
            <a:xfrm>
              <a:off x="3072" y="1344"/>
              <a:ext cx="1008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98318" name="Text Box 14"/>
            <p:cNvSpPr txBox="1">
              <a:spLocks noChangeArrowheads="1"/>
            </p:cNvSpPr>
            <p:nvPr/>
          </p:nvSpPr>
          <p:spPr bwMode="auto">
            <a:xfrm>
              <a:off x="3072" y="1392"/>
              <a:ext cx="1039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Tahoma" charset="0"/>
                </a:rPr>
                <a:t>Solve RT equation</a:t>
              </a:r>
            </a:p>
          </p:txBody>
        </p:sp>
      </p:grpSp>
      <p:grpSp>
        <p:nvGrpSpPr>
          <p:cNvPr id="98319" name="Group 15"/>
          <p:cNvGrpSpPr>
            <a:grpSpLocks/>
          </p:cNvGrpSpPr>
          <p:nvPr/>
        </p:nvGrpSpPr>
        <p:grpSpPr bwMode="auto">
          <a:xfrm>
            <a:off x="4191000" y="3200400"/>
            <a:ext cx="1979613" cy="684213"/>
            <a:chOff x="2640" y="2016"/>
            <a:chExt cx="1247" cy="431"/>
          </a:xfrm>
        </p:grpSpPr>
        <p:sp>
          <p:nvSpPr>
            <p:cNvPr id="98320" name="AutoShape 16"/>
            <p:cNvSpPr>
              <a:spLocks noChangeArrowheads="1"/>
            </p:cNvSpPr>
            <p:nvPr/>
          </p:nvSpPr>
          <p:spPr bwMode="auto">
            <a:xfrm>
              <a:off x="2640" y="2016"/>
              <a:ext cx="1248" cy="432"/>
            </a:xfrm>
            <a:prstGeom prst="flowChartInputOutput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98321" name="Text Box 17"/>
            <p:cNvSpPr txBox="1">
              <a:spLocks noChangeArrowheads="1"/>
            </p:cNvSpPr>
            <p:nvPr/>
          </p:nvSpPr>
          <p:spPr bwMode="auto">
            <a:xfrm>
              <a:off x="2823" y="2064"/>
              <a:ext cx="853" cy="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Tahoma" charset="0"/>
                </a:rPr>
                <a:t>Observed</a:t>
              </a:r>
            </a:p>
            <a:p>
              <a:pPr algn="ctr"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Tahoma" charset="0"/>
                </a:rPr>
                <a:t>Stokes profiles</a:t>
              </a:r>
            </a:p>
          </p:txBody>
        </p:sp>
      </p:grpSp>
      <p:grpSp>
        <p:nvGrpSpPr>
          <p:cNvPr id="98322" name="Group 18"/>
          <p:cNvGrpSpPr>
            <a:grpSpLocks/>
          </p:cNvGrpSpPr>
          <p:nvPr/>
        </p:nvGrpSpPr>
        <p:grpSpPr bwMode="auto">
          <a:xfrm>
            <a:off x="7010400" y="2133600"/>
            <a:ext cx="1598613" cy="455613"/>
            <a:chOff x="4416" y="1344"/>
            <a:chExt cx="1007" cy="287"/>
          </a:xfrm>
        </p:grpSpPr>
        <p:sp>
          <p:nvSpPr>
            <p:cNvPr id="98323" name="AutoShape 19"/>
            <p:cNvSpPr>
              <a:spLocks noChangeArrowheads="1"/>
            </p:cNvSpPr>
            <p:nvPr/>
          </p:nvSpPr>
          <p:spPr bwMode="auto">
            <a:xfrm>
              <a:off x="4416" y="1344"/>
              <a:ext cx="1008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98324" name="Text Box 20"/>
            <p:cNvSpPr txBox="1">
              <a:spLocks noChangeArrowheads="1"/>
            </p:cNvSpPr>
            <p:nvPr/>
          </p:nvSpPr>
          <p:spPr bwMode="auto">
            <a:xfrm>
              <a:off x="4416" y="1392"/>
              <a:ext cx="995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Tahoma" charset="0"/>
                </a:rPr>
                <a:t>Emergent profiles</a:t>
              </a:r>
            </a:p>
          </p:txBody>
        </p:sp>
      </p:grpSp>
      <p:sp>
        <p:nvSpPr>
          <p:cNvPr id="98325" name="AutoShape 21"/>
          <p:cNvSpPr>
            <a:spLocks noChangeArrowheads="1"/>
          </p:cNvSpPr>
          <p:nvPr/>
        </p:nvSpPr>
        <p:spPr bwMode="auto">
          <a:xfrm>
            <a:off x="3733800" y="4648200"/>
            <a:ext cx="2209800" cy="914400"/>
          </a:xfrm>
          <a:prstGeom prst="flowChartDecision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Symbol" pitchFamily="18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Symbol" pitchFamily="18" charset="2"/>
              </a:rPr>
              <a:t></a:t>
            </a:r>
            <a:r>
              <a:rPr lang="en-GB" sz="1400" baseline="30000">
                <a:solidFill>
                  <a:srgbClr val="000000"/>
                </a:solidFill>
                <a:latin typeface="Tahoma" charset="0"/>
              </a:rPr>
              <a:t>2</a:t>
            </a:r>
            <a:r>
              <a:rPr lang="en-GB" sz="1400">
                <a:solidFill>
                  <a:srgbClr val="000000"/>
                </a:solidFill>
                <a:latin typeface="Tahoma" charset="0"/>
              </a:rPr>
              <a:t> smaller than</a:t>
            </a:r>
          </a:p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Tahoma" charset="0"/>
              </a:rPr>
              <a:t>previous?</a:t>
            </a:r>
          </a:p>
        </p:txBody>
      </p:sp>
      <p:sp>
        <p:nvSpPr>
          <p:cNvPr id="98326" name="AutoShape 22"/>
          <p:cNvSpPr>
            <a:spLocks noChangeArrowheads="1"/>
          </p:cNvSpPr>
          <p:nvPr/>
        </p:nvSpPr>
        <p:spPr bwMode="auto">
          <a:xfrm>
            <a:off x="6705600" y="3276600"/>
            <a:ext cx="2133600" cy="457200"/>
          </a:xfrm>
          <a:prstGeom prst="flowChart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98327" name="Text Box 23"/>
          <p:cNvSpPr txBox="1">
            <a:spLocks noChangeArrowheads="1"/>
          </p:cNvSpPr>
          <p:nvPr/>
        </p:nvSpPr>
        <p:spPr bwMode="auto">
          <a:xfrm>
            <a:off x="6735763" y="3354388"/>
            <a:ext cx="205740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Tahoma" charset="0"/>
              <a:buNone/>
            </a:pPr>
            <a:r>
              <a:rPr lang="en-GB" sz="1400">
                <a:solidFill>
                  <a:srgbClr val="000000"/>
                </a:solidFill>
                <a:latin typeface="Tahoma" charset="0"/>
              </a:rPr>
              <a:t>Statistical estimator (</a:t>
            </a:r>
            <a:r>
              <a:rPr lang="en-GB" sz="1400">
                <a:solidFill>
                  <a:srgbClr val="000000"/>
                </a:solidFill>
                <a:latin typeface="Symbol" pitchFamily="18" charset="2"/>
              </a:rPr>
              <a:t></a:t>
            </a:r>
            <a:r>
              <a:rPr lang="en-GB" sz="1400" baseline="30000">
                <a:solidFill>
                  <a:srgbClr val="000000"/>
                </a:solidFill>
                <a:latin typeface="Tahoma" charset="0"/>
              </a:rPr>
              <a:t>2</a:t>
            </a:r>
            <a:r>
              <a:rPr lang="en-GB" sz="1400">
                <a:solidFill>
                  <a:srgbClr val="000000"/>
                </a:solidFill>
                <a:latin typeface="Tahoma" charset="0"/>
              </a:rPr>
              <a:t>)</a:t>
            </a:r>
          </a:p>
        </p:txBody>
      </p:sp>
      <p:sp>
        <p:nvSpPr>
          <p:cNvPr id="98328" name="AutoShape 24"/>
          <p:cNvSpPr>
            <a:spLocks noChangeArrowheads="1"/>
          </p:cNvSpPr>
          <p:nvPr/>
        </p:nvSpPr>
        <p:spPr bwMode="auto">
          <a:xfrm>
            <a:off x="3962400" y="6248400"/>
            <a:ext cx="1676400" cy="381000"/>
          </a:xfrm>
          <a:prstGeom prst="flowChart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Tahoma" charset="0"/>
              </a:rPr>
              <a:t>Save parameters</a:t>
            </a:r>
          </a:p>
        </p:txBody>
      </p:sp>
      <p:sp>
        <p:nvSpPr>
          <p:cNvPr id="98329" name="AutoShape 25"/>
          <p:cNvSpPr>
            <a:spLocks noChangeArrowheads="1"/>
          </p:cNvSpPr>
          <p:nvPr/>
        </p:nvSpPr>
        <p:spPr bwMode="auto">
          <a:xfrm>
            <a:off x="609600" y="4876800"/>
            <a:ext cx="2133600" cy="457200"/>
          </a:xfrm>
          <a:prstGeom prst="flowChartAlternate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Tahoma" charset="0"/>
              </a:rPr>
              <a:t>Propose another</a:t>
            </a:r>
          </a:p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Tahoma" charset="0"/>
              </a:rPr>
              <a:t>set of parameters</a:t>
            </a:r>
          </a:p>
        </p:txBody>
      </p:sp>
      <p:sp>
        <p:nvSpPr>
          <p:cNvPr id="98330" name="AutoShape 26"/>
          <p:cNvSpPr>
            <a:spLocks noChangeArrowheads="1"/>
          </p:cNvSpPr>
          <p:nvPr/>
        </p:nvSpPr>
        <p:spPr bwMode="auto">
          <a:xfrm>
            <a:off x="1676400" y="1600200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98331" name="AutoShape 27"/>
          <p:cNvSpPr>
            <a:spLocks noChangeArrowheads="1"/>
          </p:cNvSpPr>
          <p:nvPr/>
        </p:nvSpPr>
        <p:spPr bwMode="auto">
          <a:xfrm>
            <a:off x="2819400" y="2286000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98332" name="AutoShape 28"/>
          <p:cNvSpPr>
            <a:spLocks noChangeArrowheads="1"/>
          </p:cNvSpPr>
          <p:nvPr/>
        </p:nvSpPr>
        <p:spPr bwMode="auto">
          <a:xfrm>
            <a:off x="4495800" y="2286000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98333" name="AutoShape 29"/>
          <p:cNvSpPr>
            <a:spLocks noChangeArrowheads="1"/>
          </p:cNvSpPr>
          <p:nvPr/>
        </p:nvSpPr>
        <p:spPr bwMode="auto">
          <a:xfrm>
            <a:off x="6553200" y="2286000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98334" name="AutoShape 30"/>
          <p:cNvSpPr>
            <a:spLocks noChangeArrowheads="1"/>
          </p:cNvSpPr>
          <p:nvPr/>
        </p:nvSpPr>
        <p:spPr bwMode="auto">
          <a:xfrm>
            <a:off x="7620000" y="2743200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98335" name="AutoShape 31"/>
          <p:cNvSpPr>
            <a:spLocks noChangeArrowheads="1"/>
          </p:cNvSpPr>
          <p:nvPr/>
        </p:nvSpPr>
        <p:spPr bwMode="auto">
          <a:xfrm>
            <a:off x="6172200" y="3429000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98336" name="AutoShape 32"/>
          <p:cNvSpPr>
            <a:spLocks noChangeArrowheads="1"/>
          </p:cNvSpPr>
          <p:nvPr/>
        </p:nvSpPr>
        <p:spPr bwMode="auto">
          <a:xfrm>
            <a:off x="2971800" y="5029200"/>
            <a:ext cx="609600" cy="228600"/>
          </a:xfrm>
          <a:prstGeom prst="leftArrow">
            <a:avLst>
              <a:gd name="adj1" fmla="val 50000"/>
              <a:gd name="adj2" fmla="val 66667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98337" name="AutoShape 33"/>
          <p:cNvSpPr>
            <a:spLocks noChangeArrowheads="1"/>
          </p:cNvSpPr>
          <p:nvPr/>
        </p:nvSpPr>
        <p:spPr bwMode="auto">
          <a:xfrm>
            <a:off x="4648200" y="5715000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98338" name="AutoShape 34"/>
          <p:cNvSpPr>
            <a:spLocks noChangeArrowheads="1"/>
          </p:cNvSpPr>
          <p:nvPr/>
        </p:nvSpPr>
        <p:spPr bwMode="auto">
          <a:xfrm>
            <a:off x="7620000" y="4038600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98339" name="AutoShape 35"/>
          <p:cNvSpPr>
            <a:spLocks noChangeArrowheads="1"/>
          </p:cNvSpPr>
          <p:nvPr/>
        </p:nvSpPr>
        <p:spPr bwMode="auto">
          <a:xfrm flipH="1">
            <a:off x="1295400" y="5638800"/>
            <a:ext cx="2438400" cy="838200"/>
          </a:xfrm>
          <a:custGeom>
            <a:avLst/>
            <a:gdLst>
              <a:gd name="G0" fmla="+- 13777 0 0"/>
              <a:gd name="G1" fmla="+- 18500 0 0"/>
              <a:gd name="G2" fmla="+- 7200 0 0"/>
              <a:gd name="G3" fmla="*/ 13777 1 2"/>
              <a:gd name="G4" fmla="+- G3 10800 0"/>
              <a:gd name="G5" fmla="+- 21600 13777 18500"/>
              <a:gd name="G6" fmla="+- 18500 7200 0"/>
              <a:gd name="G7" fmla="*/ G6 1 2"/>
              <a:gd name="G8" fmla="*/ 18500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8500 1 2"/>
              <a:gd name="G15" fmla="+- G5 0 G4"/>
              <a:gd name="G16" fmla="+- G0 0 G4"/>
              <a:gd name="G17" fmla="*/ G2 G15 G16"/>
              <a:gd name="T0" fmla="*/ 17689 w 21600"/>
              <a:gd name="T1" fmla="*/ 0 h 21600"/>
              <a:gd name="T2" fmla="*/ 13777 w 21600"/>
              <a:gd name="T3" fmla="*/ 7200 h 21600"/>
              <a:gd name="T4" fmla="*/ 0 w 21600"/>
              <a:gd name="T5" fmla="*/ 20653 h 21600"/>
              <a:gd name="T6" fmla="*/ 9250 w 21600"/>
              <a:gd name="T7" fmla="*/ 21600 h 21600"/>
              <a:gd name="T8" fmla="*/ 18500 w 21600"/>
              <a:gd name="T9" fmla="*/ 15003 h 21600"/>
              <a:gd name="T10" fmla="*/ 21600 w 21600"/>
              <a:gd name="T11" fmla="*/ 720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689" y="0"/>
                </a:moveTo>
                <a:lnTo>
                  <a:pt x="13777" y="7200"/>
                </a:lnTo>
                <a:lnTo>
                  <a:pt x="16877" y="7200"/>
                </a:lnTo>
                <a:lnTo>
                  <a:pt x="16877" y="19705"/>
                </a:lnTo>
                <a:lnTo>
                  <a:pt x="0" y="19705"/>
                </a:lnTo>
                <a:lnTo>
                  <a:pt x="0" y="21600"/>
                </a:lnTo>
                <a:lnTo>
                  <a:pt x="18500" y="21600"/>
                </a:lnTo>
                <a:lnTo>
                  <a:pt x="18500" y="7200"/>
                </a:lnTo>
                <a:lnTo>
                  <a:pt x="21600" y="7200"/>
                </a:lnTo>
                <a:close/>
              </a:path>
            </a:pathLst>
          </a:cu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98340" name="Text Box 36"/>
          <p:cNvSpPr txBox="1">
            <a:spLocks noChangeArrowheads="1"/>
          </p:cNvSpPr>
          <p:nvPr/>
        </p:nvSpPr>
        <p:spPr bwMode="auto">
          <a:xfrm>
            <a:off x="5029200" y="5645150"/>
            <a:ext cx="688975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Tahoma" charset="0"/>
              </a:rPr>
              <a:t>YES</a:t>
            </a:r>
          </a:p>
        </p:txBody>
      </p:sp>
      <p:sp>
        <p:nvSpPr>
          <p:cNvPr id="98341" name="Text Box 37"/>
          <p:cNvSpPr txBox="1">
            <a:spLocks noChangeArrowheads="1"/>
          </p:cNvSpPr>
          <p:nvPr/>
        </p:nvSpPr>
        <p:spPr bwMode="auto">
          <a:xfrm>
            <a:off x="3048000" y="4632325"/>
            <a:ext cx="563563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Tahoma" charset="0"/>
              </a:rPr>
              <a:t>NO</a:t>
            </a:r>
          </a:p>
        </p:txBody>
      </p:sp>
      <p:sp>
        <p:nvSpPr>
          <p:cNvPr id="98342" name="AutoShape 38"/>
          <p:cNvSpPr>
            <a:spLocks noChangeArrowheads="1"/>
          </p:cNvSpPr>
          <p:nvPr/>
        </p:nvSpPr>
        <p:spPr bwMode="auto">
          <a:xfrm>
            <a:off x="6858000" y="4648200"/>
            <a:ext cx="1905000" cy="914400"/>
          </a:xfrm>
          <a:prstGeom prst="flowChartDecision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Tahoma" charset="0"/>
              </a:rPr>
              <a:t>Convergence?</a:t>
            </a:r>
          </a:p>
        </p:txBody>
      </p:sp>
      <p:sp>
        <p:nvSpPr>
          <p:cNvPr id="98343" name="AutoShape 39"/>
          <p:cNvSpPr>
            <a:spLocks noChangeArrowheads="1"/>
          </p:cNvSpPr>
          <p:nvPr/>
        </p:nvSpPr>
        <p:spPr bwMode="auto">
          <a:xfrm>
            <a:off x="7239000" y="6248400"/>
            <a:ext cx="1143000" cy="457200"/>
          </a:xfrm>
          <a:prstGeom prst="flowChart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>
                <a:solidFill>
                  <a:srgbClr val="000000"/>
                </a:solidFill>
                <a:latin typeface="Tahoma" charset="0"/>
              </a:rPr>
              <a:t>EXIT</a:t>
            </a:r>
          </a:p>
        </p:txBody>
      </p:sp>
      <p:sp>
        <p:nvSpPr>
          <p:cNvPr id="98344" name="AutoShape 40"/>
          <p:cNvSpPr>
            <a:spLocks noChangeArrowheads="1"/>
          </p:cNvSpPr>
          <p:nvPr/>
        </p:nvSpPr>
        <p:spPr bwMode="auto">
          <a:xfrm>
            <a:off x="7620000" y="5715000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98345" name="AutoShape 41"/>
          <p:cNvSpPr>
            <a:spLocks noChangeArrowheads="1"/>
          </p:cNvSpPr>
          <p:nvPr/>
        </p:nvSpPr>
        <p:spPr bwMode="auto">
          <a:xfrm>
            <a:off x="6248400" y="5029200"/>
            <a:ext cx="457200" cy="2286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98346" name="AutoShape 42"/>
          <p:cNvSpPr>
            <a:spLocks noChangeArrowheads="1"/>
          </p:cNvSpPr>
          <p:nvPr/>
        </p:nvSpPr>
        <p:spPr bwMode="auto">
          <a:xfrm>
            <a:off x="1600200" y="2895600"/>
            <a:ext cx="304800" cy="1752600"/>
          </a:xfrm>
          <a:prstGeom prst="upArrow">
            <a:avLst>
              <a:gd name="adj1" fmla="val 50000"/>
              <a:gd name="adj2" fmla="val 1437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98347" name="Text Box 43"/>
          <p:cNvSpPr txBox="1">
            <a:spLocks noChangeArrowheads="1"/>
          </p:cNvSpPr>
          <p:nvPr/>
        </p:nvSpPr>
        <p:spPr bwMode="auto">
          <a:xfrm>
            <a:off x="6248400" y="4648200"/>
            <a:ext cx="563563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Tahoma" charset="0"/>
              </a:rPr>
              <a:t>NO</a:t>
            </a:r>
          </a:p>
        </p:txBody>
      </p:sp>
      <p:sp>
        <p:nvSpPr>
          <p:cNvPr id="98348" name="Text Box 44"/>
          <p:cNvSpPr txBox="1">
            <a:spLocks noChangeArrowheads="1"/>
          </p:cNvSpPr>
          <p:nvPr/>
        </p:nvSpPr>
        <p:spPr bwMode="auto">
          <a:xfrm>
            <a:off x="7920038" y="5638800"/>
            <a:ext cx="688975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Tahoma" charset="0"/>
              </a:rPr>
              <a:t>YES</a:t>
            </a:r>
          </a:p>
        </p:txBody>
      </p:sp>
      <p:sp>
        <p:nvSpPr>
          <p:cNvPr id="98349" name="Rectangle 45"/>
          <p:cNvSpPr>
            <a:spLocks noChangeArrowheads="1"/>
          </p:cNvSpPr>
          <p:nvPr/>
        </p:nvSpPr>
        <p:spPr bwMode="auto">
          <a:xfrm>
            <a:off x="685800" y="2057400"/>
            <a:ext cx="2209800" cy="609600"/>
          </a:xfrm>
          <a:prstGeom prst="rect">
            <a:avLst/>
          </a:prstGeom>
          <a:noFill/>
          <a:ln w="5724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98350" name="Rectangle 46"/>
          <p:cNvSpPr>
            <a:spLocks noChangeArrowheads="1"/>
          </p:cNvSpPr>
          <p:nvPr/>
        </p:nvSpPr>
        <p:spPr bwMode="auto">
          <a:xfrm>
            <a:off x="457200" y="4800600"/>
            <a:ext cx="2438400" cy="609600"/>
          </a:xfrm>
          <a:prstGeom prst="rect">
            <a:avLst/>
          </a:prstGeom>
          <a:noFill/>
          <a:ln w="5724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98352" name="Text Box 48"/>
          <p:cNvSpPr txBox="1">
            <a:spLocks noChangeArrowheads="1"/>
          </p:cNvSpPr>
          <p:nvPr/>
        </p:nvSpPr>
        <p:spPr bwMode="auto">
          <a:xfrm>
            <a:off x="2523332" y="57150"/>
            <a:ext cx="4097337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 sz="2400" dirty="0">
                <a:solidFill>
                  <a:srgbClr val="FFFFFF"/>
                </a:solidFill>
              </a:rPr>
              <a:t>Inversion procedure (Hazel)</a:t>
            </a:r>
          </a:p>
        </p:txBody>
      </p:sp>
    </p:spTree>
    <p:extLst>
      <p:ext uri="{BB962C8B-B14F-4D97-AF65-F5344CB8AC3E}">
        <p14:creationId xmlns:p14="http://schemas.microsoft.com/office/powerpoint/2010/main" val="37229466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49753" y="0"/>
            <a:ext cx="5644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/>
              <a:t>Zeeman</a:t>
            </a:r>
            <a:r>
              <a:rPr lang="es-ES" sz="2400" dirty="0" smtClean="0"/>
              <a:t> </a:t>
            </a:r>
            <a:r>
              <a:rPr lang="es-ES" sz="2400" dirty="0" err="1" smtClean="0"/>
              <a:t>Saturation</a:t>
            </a:r>
            <a:r>
              <a:rPr lang="es-ES" sz="2400" dirty="0" smtClean="0"/>
              <a:t> </a:t>
            </a:r>
            <a:r>
              <a:rPr lang="es-ES" sz="2400" dirty="0" err="1" smtClean="0"/>
              <a:t>is</a:t>
            </a:r>
            <a:r>
              <a:rPr lang="es-ES" sz="2400" dirty="0" smtClean="0"/>
              <a:t> </a:t>
            </a:r>
            <a:r>
              <a:rPr lang="es-ES" sz="2400" dirty="0" err="1" smtClean="0"/>
              <a:t>correctly</a:t>
            </a:r>
            <a:r>
              <a:rPr lang="es-ES" sz="2400" dirty="0" smtClean="0"/>
              <a:t> </a:t>
            </a:r>
            <a:r>
              <a:rPr lang="es-ES" sz="2400" dirty="0" err="1" smtClean="0"/>
              <a:t>captured</a:t>
            </a:r>
            <a:endParaRPr lang="es-E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685800"/>
            <a:ext cx="8305800" cy="553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9189927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2"/>
          <p:cNvSpPr txBox="1">
            <a:spLocks noChangeArrowheads="1"/>
          </p:cNvSpPr>
          <p:nvPr/>
        </p:nvSpPr>
        <p:spPr bwMode="auto">
          <a:xfrm>
            <a:off x="2584450" y="66675"/>
            <a:ext cx="397510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39" tIns="40820" rIns="81639" bIns="40820"/>
          <a:lstStyle>
            <a:lvl1pPr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392113" indent="-196850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587375" indent="-195263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782638" indent="-195263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979488" indent="-196850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hangingPunct="0">
              <a:lnSpc>
                <a:spcPct val="93000"/>
              </a:lnSpc>
              <a:buClr>
                <a:srgbClr val="FFFFFF"/>
              </a:buClr>
              <a:buSzPct val="45000"/>
              <a:buFont typeface="Wingdings" pitchFamily="2" charset="2"/>
              <a:buNone/>
            </a:pPr>
            <a:r>
              <a:rPr lang="en-GB" sz="2400" dirty="0">
                <a:solidFill>
                  <a:srgbClr val="FFFFFF"/>
                </a:solidFill>
              </a:rPr>
              <a:t>Hazel - Stokes inversion option</a:t>
            </a:r>
          </a:p>
        </p:txBody>
      </p:sp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63" y="728663"/>
            <a:ext cx="4352925" cy="531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39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784225"/>
            <a:ext cx="4337050" cy="522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3973" name="Text Box 5"/>
          <p:cNvSpPr txBox="1">
            <a:spLocks noChangeArrowheads="1"/>
          </p:cNvSpPr>
          <p:nvPr/>
        </p:nvSpPr>
        <p:spPr bwMode="auto">
          <a:xfrm>
            <a:off x="360363" y="6530975"/>
            <a:ext cx="6542087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39" tIns="40820" rIns="81639" bIns="40820"/>
          <a:lstStyle>
            <a:lvl1pPr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392113" indent="-196850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587375" indent="-195263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782638" indent="-195263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979488" indent="-196850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hangingPunct="0">
              <a:lnSpc>
                <a:spcPct val="93000"/>
              </a:lnSpc>
              <a:buClr>
                <a:srgbClr val="FFFFFF"/>
              </a:buClr>
              <a:buSzPct val="45000"/>
              <a:buFont typeface="Wingdings" pitchFamily="2" charset="2"/>
              <a:buNone/>
            </a:pPr>
            <a:r>
              <a:rPr lang="en-GB" sz="1500">
                <a:solidFill>
                  <a:srgbClr val="FFFFFF"/>
                </a:solidFill>
                <a:latin typeface="Courier New" pitchFamily="49" charset="0"/>
              </a:rPr>
              <a:t>http://www.iac.es/proyecto/magnetism/pages/codes/hazel.php</a:t>
            </a:r>
          </a:p>
        </p:txBody>
      </p:sp>
    </p:spTree>
    <p:extLst>
      <p:ext uri="{BB962C8B-B14F-4D97-AF65-F5344CB8AC3E}">
        <p14:creationId xmlns:p14="http://schemas.microsoft.com/office/powerpoint/2010/main" val="36567291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" y="476250"/>
            <a:ext cx="4137025" cy="295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21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200" y="476250"/>
            <a:ext cx="4197350" cy="300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2164" name="Text Box 4"/>
          <p:cNvSpPr txBox="1">
            <a:spLocks noChangeArrowheads="1"/>
          </p:cNvSpPr>
          <p:nvPr/>
        </p:nvSpPr>
        <p:spPr bwMode="auto">
          <a:xfrm>
            <a:off x="38100" y="66675"/>
            <a:ext cx="906780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39" tIns="40820" rIns="81639" bIns="40820"/>
          <a:lstStyle>
            <a:lvl1pPr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392113" indent="-196850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587375" indent="-195263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782638" indent="-195263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979488" indent="-196850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hangingPunct="0">
              <a:lnSpc>
                <a:spcPct val="93000"/>
              </a:lnSpc>
              <a:buClr>
                <a:srgbClr val="FFFFFF"/>
              </a:buClr>
              <a:buSzPct val="45000"/>
              <a:buFont typeface="Wingdings" pitchFamily="2" charset="2"/>
              <a:buNone/>
            </a:pPr>
            <a:r>
              <a:rPr lang="en-GB" sz="2400" dirty="0" smtClean="0">
                <a:solidFill>
                  <a:srgbClr val="FFFFFF"/>
                </a:solidFill>
              </a:rPr>
              <a:t>The </a:t>
            </a:r>
            <a:r>
              <a:rPr lang="en-GB" sz="2400" dirty="0" err="1" smtClean="0">
                <a:solidFill>
                  <a:srgbClr val="FFFFFF"/>
                </a:solidFill>
              </a:rPr>
              <a:t>m.f</a:t>
            </a:r>
            <a:r>
              <a:rPr lang="en-GB" sz="2400" dirty="0" smtClean="0">
                <a:solidFill>
                  <a:srgbClr val="FFFFFF"/>
                </a:solidFill>
              </a:rPr>
              <a:t>. in </a:t>
            </a:r>
            <a:r>
              <a:rPr lang="en-GB" sz="2400" dirty="0">
                <a:solidFill>
                  <a:srgbClr val="FFFFFF"/>
                </a:solidFill>
              </a:rPr>
              <a:t>the </a:t>
            </a:r>
            <a:r>
              <a:rPr lang="en-GB" sz="2400" dirty="0" smtClean="0">
                <a:solidFill>
                  <a:srgbClr val="FFFFFF"/>
                </a:solidFill>
              </a:rPr>
              <a:t>chromosphere is smoother than in the photosphere</a:t>
            </a:r>
            <a:endParaRPr lang="en-GB" sz="2400" dirty="0">
              <a:solidFill>
                <a:srgbClr val="FFFFFF"/>
              </a:solidFill>
            </a:endParaRPr>
          </a:p>
        </p:txBody>
      </p:sp>
      <p:pic>
        <p:nvPicPr>
          <p:cNvPr id="9216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357563"/>
            <a:ext cx="4121150" cy="294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216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663" y="3357563"/>
            <a:ext cx="4179887" cy="298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2167" name="Text Box 7"/>
          <p:cNvSpPr txBox="1">
            <a:spLocks noChangeArrowheads="1"/>
          </p:cNvSpPr>
          <p:nvPr/>
        </p:nvSpPr>
        <p:spPr bwMode="auto">
          <a:xfrm>
            <a:off x="3719513" y="3138488"/>
            <a:ext cx="1635125" cy="312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39" tIns="40820" rIns="81639" bIns="40820"/>
          <a:lstStyle>
            <a:lvl1pPr defTabSz="407988">
              <a:tabLst>
                <a:tab pos="657225" algn="l"/>
                <a:tab pos="1312863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392113" indent="-196850" defTabSz="407988">
              <a:tabLst>
                <a:tab pos="657225" algn="l"/>
                <a:tab pos="1312863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587375" indent="-195263" defTabSz="407988">
              <a:tabLst>
                <a:tab pos="657225" algn="l"/>
                <a:tab pos="1312863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782638" indent="-195263" defTabSz="407988">
              <a:tabLst>
                <a:tab pos="657225" algn="l"/>
                <a:tab pos="1312863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979488" indent="-196850" defTabSz="407988">
              <a:tabLst>
                <a:tab pos="657225" algn="l"/>
                <a:tab pos="1312863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hangingPunct="0">
              <a:lnSpc>
                <a:spcPct val="93000"/>
              </a:lnSpc>
              <a:buClr>
                <a:srgbClr val="FFFFFF"/>
              </a:buClr>
              <a:buSzPct val="45000"/>
              <a:buFont typeface="Wingdings" pitchFamily="2" charset="2"/>
              <a:buNone/>
            </a:pPr>
            <a:r>
              <a:rPr lang="en-GB" sz="1600" b="1">
                <a:solidFill>
                  <a:srgbClr val="FF0000"/>
                </a:solidFill>
              </a:rPr>
              <a:t>Chromosphere</a:t>
            </a:r>
          </a:p>
        </p:txBody>
      </p:sp>
      <p:sp>
        <p:nvSpPr>
          <p:cNvPr id="92168" name="Text Box 8"/>
          <p:cNvSpPr txBox="1">
            <a:spLocks noChangeArrowheads="1"/>
          </p:cNvSpPr>
          <p:nvPr/>
        </p:nvSpPr>
        <p:spPr bwMode="auto">
          <a:xfrm>
            <a:off x="3756025" y="6019800"/>
            <a:ext cx="1428750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39" tIns="40820" rIns="81639" bIns="40820"/>
          <a:lstStyle>
            <a:lvl1pPr defTabSz="407988">
              <a:tabLst>
                <a:tab pos="657225" algn="l"/>
                <a:tab pos="1312863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392113" indent="-196850" defTabSz="407988">
              <a:tabLst>
                <a:tab pos="657225" algn="l"/>
                <a:tab pos="1312863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587375" indent="-195263" defTabSz="407988">
              <a:tabLst>
                <a:tab pos="657225" algn="l"/>
                <a:tab pos="1312863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782638" indent="-195263" defTabSz="407988">
              <a:tabLst>
                <a:tab pos="657225" algn="l"/>
                <a:tab pos="1312863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979488" indent="-196850" defTabSz="407988">
              <a:tabLst>
                <a:tab pos="657225" algn="l"/>
                <a:tab pos="1312863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hangingPunct="0">
              <a:lnSpc>
                <a:spcPct val="93000"/>
              </a:lnSpc>
              <a:buClr>
                <a:srgbClr val="FFFFFF"/>
              </a:buClr>
              <a:buSzPct val="45000"/>
              <a:buFont typeface="Wingdings" pitchFamily="2" charset="2"/>
              <a:buNone/>
            </a:pPr>
            <a:r>
              <a:rPr lang="en-GB" sz="1600" b="1">
                <a:solidFill>
                  <a:srgbClr val="FF0000"/>
                </a:solidFill>
              </a:rPr>
              <a:t>Photosphere</a:t>
            </a:r>
          </a:p>
        </p:txBody>
      </p:sp>
      <p:sp>
        <p:nvSpPr>
          <p:cNvPr id="92169" name="Text Box 9"/>
          <p:cNvSpPr txBox="1">
            <a:spLocks noChangeArrowheads="1"/>
          </p:cNvSpPr>
          <p:nvPr/>
        </p:nvSpPr>
        <p:spPr bwMode="auto">
          <a:xfrm>
            <a:off x="5407025" y="6477000"/>
            <a:ext cx="3736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1600"/>
              <a:t>Asensio Ramos &amp; Trujillo Bueno (2010)</a:t>
            </a:r>
          </a:p>
        </p:txBody>
      </p:sp>
    </p:spTree>
    <p:extLst>
      <p:ext uri="{BB962C8B-B14F-4D97-AF65-F5344CB8AC3E}">
        <p14:creationId xmlns:p14="http://schemas.microsoft.com/office/powerpoint/2010/main" val="32442188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70" name="Text Box 6"/>
          <p:cNvSpPr txBox="1">
            <a:spLocks noChangeArrowheads="1"/>
          </p:cNvSpPr>
          <p:nvPr/>
        </p:nvSpPr>
        <p:spPr bwMode="auto">
          <a:xfrm>
            <a:off x="6553200" y="5943600"/>
            <a:ext cx="177644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sz="1400" dirty="0" err="1" smtClean="0"/>
              <a:t>Solanki</a:t>
            </a:r>
            <a:r>
              <a:rPr lang="es-ES" sz="1400" dirty="0" smtClean="0"/>
              <a:t> et al. (2003)</a:t>
            </a:r>
            <a:endParaRPr lang="es-E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63" y="1066800"/>
            <a:ext cx="7300875" cy="47577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1747" y="0"/>
            <a:ext cx="8640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3D </a:t>
            </a:r>
            <a:r>
              <a:rPr lang="es-ES" sz="2400" dirty="0" err="1" smtClean="0"/>
              <a:t>topology</a:t>
            </a:r>
            <a:r>
              <a:rPr lang="es-ES" sz="2400" dirty="0" smtClean="0"/>
              <a:t> of </a:t>
            </a:r>
            <a:r>
              <a:rPr lang="es-ES" sz="2400" dirty="0" err="1" smtClean="0"/>
              <a:t>magnetic</a:t>
            </a:r>
            <a:r>
              <a:rPr lang="es-ES" sz="2400" dirty="0" smtClean="0"/>
              <a:t> </a:t>
            </a:r>
            <a:r>
              <a:rPr lang="es-ES" sz="2400" dirty="0" err="1" smtClean="0"/>
              <a:t>field</a:t>
            </a:r>
            <a:r>
              <a:rPr lang="es-ES" sz="2400" dirty="0" smtClean="0"/>
              <a:t> </a:t>
            </a:r>
            <a:r>
              <a:rPr lang="es-ES" sz="2400" dirty="0" err="1" smtClean="0"/>
              <a:t>reconstructed</a:t>
            </a:r>
            <a:r>
              <a:rPr lang="es-ES" sz="2400" dirty="0" smtClean="0"/>
              <a:t> </a:t>
            </a:r>
            <a:r>
              <a:rPr lang="es-ES" sz="2400" dirty="0" err="1" smtClean="0"/>
              <a:t>from</a:t>
            </a:r>
            <a:r>
              <a:rPr lang="es-ES" sz="2400" dirty="0" smtClean="0"/>
              <a:t> </a:t>
            </a:r>
            <a:r>
              <a:rPr lang="es-ES" sz="2400" dirty="0" err="1" smtClean="0"/>
              <a:t>observations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71986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25" name="Imagen 1"/>
          <p:cNvPicPr>
            <a:picLocks noChangeAspect="1"/>
          </p:cNvPicPr>
          <p:nvPr/>
        </p:nvPicPr>
        <p:blipFill>
          <a:blip r:embed="rId3"/>
          <a:srcRect t="5975"/>
          <a:stretch>
            <a:fillRect/>
          </a:stretch>
        </p:blipFill>
        <p:spPr bwMode="auto">
          <a:xfrm>
            <a:off x="3175" y="1412875"/>
            <a:ext cx="9140825" cy="544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1626" name="Text Box 10"/>
          <p:cNvSpPr txBox="1">
            <a:spLocks noChangeArrowheads="1"/>
          </p:cNvSpPr>
          <p:nvPr/>
        </p:nvSpPr>
        <p:spPr bwMode="auto">
          <a:xfrm>
            <a:off x="1181100" y="65088"/>
            <a:ext cx="6781800" cy="3905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40820" rIns="81639" bIns="40820"/>
          <a:lstStyle/>
          <a:p>
            <a:pPr algn="ctr" defTabSz="407988" hangingPunct="0">
              <a:lnSpc>
                <a:spcPct val="93000"/>
              </a:lnSpc>
              <a:buClr>
                <a:srgbClr val="FFFFFF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</a:tabLst>
            </a:pPr>
            <a:r>
              <a:rPr lang="en-GB" sz="2400" dirty="0" smtClean="0">
                <a:solidFill>
                  <a:srgbClr val="FFFFFF"/>
                </a:solidFill>
              </a:rPr>
              <a:t>Magnetic field in spicules change with position</a:t>
            </a:r>
            <a:endParaRPr lang="en-GB" sz="2400" dirty="0">
              <a:solidFill>
                <a:srgbClr val="FFFFFF"/>
              </a:solidFill>
            </a:endParaRPr>
          </a:p>
        </p:txBody>
      </p:sp>
      <p:sp>
        <p:nvSpPr>
          <p:cNvPr id="111627" name="Text Box 11"/>
          <p:cNvSpPr txBox="1">
            <a:spLocks noChangeArrowheads="1"/>
          </p:cNvSpPr>
          <p:nvPr/>
        </p:nvSpPr>
        <p:spPr bwMode="auto">
          <a:xfrm>
            <a:off x="34925" y="6477000"/>
            <a:ext cx="40761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sz="1400" dirty="0"/>
              <a:t>Centeno, Trujillo Bueno &amp; Asensio Ramos (2010)</a:t>
            </a:r>
          </a:p>
        </p:txBody>
      </p:sp>
    </p:spTree>
    <p:extLst>
      <p:ext uri="{BB962C8B-B14F-4D97-AF65-F5344CB8AC3E}">
        <p14:creationId xmlns:p14="http://schemas.microsoft.com/office/powerpoint/2010/main" val="39984708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70" name="Text Box 6"/>
          <p:cNvSpPr txBox="1">
            <a:spLocks noChangeArrowheads="1"/>
          </p:cNvSpPr>
          <p:nvPr/>
        </p:nvSpPr>
        <p:spPr bwMode="auto">
          <a:xfrm>
            <a:off x="2786050" y="6477000"/>
            <a:ext cx="606903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sz="1400" dirty="0" smtClean="0">
                <a:solidFill>
                  <a:schemeClr val="bg1"/>
                </a:solidFill>
              </a:rPr>
              <a:t>Martínez González, Asensio Ramos, Manso Sainz, </a:t>
            </a:r>
            <a:r>
              <a:rPr lang="es-ES" sz="1400" dirty="0" err="1" smtClean="0">
                <a:solidFill>
                  <a:schemeClr val="bg1"/>
                </a:solidFill>
              </a:rPr>
              <a:t>Belluzzi</a:t>
            </a:r>
            <a:r>
              <a:rPr lang="es-ES" sz="1400" dirty="0" smtClean="0">
                <a:solidFill>
                  <a:schemeClr val="bg1"/>
                </a:solidFill>
              </a:rPr>
              <a:t> &amp; Beck </a:t>
            </a:r>
            <a:r>
              <a:rPr lang="es-ES" sz="1400" dirty="0" smtClean="0"/>
              <a:t>(2012</a:t>
            </a:r>
            <a:r>
              <a:rPr lang="es-ES" sz="1400" dirty="0" smtClean="0">
                <a:solidFill>
                  <a:schemeClr val="bg1"/>
                </a:solidFill>
              </a:rPr>
              <a:t>)</a:t>
            </a:r>
            <a:endParaRPr lang="es-ES" sz="1400" dirty="0">
              <a:solidFill>
                <a:schemeClr val="bg1"/>
              </a:solidFill>
            </a:endParaRPr>
          </a:p>
        </p:txBody>
      </p:sp>
      <p:pic>
        <p:nvPicPr>
          <p:cNvPr id="6" name="Picture 5" descr="mapas.ep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44" y="2857496"/>
            <a:ext cx="4164741" cy="35719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8" name="Picture 7" descr="pix_207_30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334" y="1142984"/>
            <a:ext cx="4709260" cy="38294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1107257" y="76200"/>
            <a:ext cx="6929486" cy="5444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1639" tIns="63220" rIns="81639" bIns="40820"/>
          <a:lstStyle/>
          <a:p>
            <a:pPr algn="ctr" defTabSz="414338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</a:pPr>
            <a:r>
              <a:rPr lang="en-US" sz="2400" dirty="0" smtClean="0">
                <a:solidFill>
                  <a:srgbClr val="FFFFFF"/>
                </a:solidFill>
              </a:rPr>
              <a:t>Strange guys are always around</a:t>
            </a:r>
            <a:endParaRPr lang="en-US" sz="2400" dirty="0">
              <a:solidFill>
                <a:srgbClr val="FFFFFF"/>
              </a:solidFill>
            </a:endParaRPr>
          </a:p>
        </p:txBody>
      </p:sp>
      <p:cxnSp>
        <p:nvCxnSpPr>
          <p:cNvPr id="11" name="Shape 10"/>
          <p:cNvCxnSpPr/>
          <p:nvPr/>
        </p:nvCxnSpPr>
        <p:spPr>
          <a:xfrm rot="10800000" flipV="1">
            <a:off x="3643308" y="2357430"/>
            <a:ext cx="720027" cy="2228692"/>
          </a:xfrm>
          <a:prstGeom prst="curvedConnector2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575850" y="5445224"/>
            <a:ext cx="22076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/>
              <a:t>Signatures</a:t>
            </a:r>
            <a:r>
              <a:rPr lang="es-ES" dirty="0" smtClean="0"/>
              <a:t> of </a:t>
            </a:r>
          </a:p>
          <a:p>
            <a:pPr algn="ctr"/>
            <a:r>
              <a:rPr lang="es-ES" dirty="0" err="1" smtClean="0"/>
              <a:t>atomic</a:t>
            </a:r>
            <a:r>
              <a:rPr lang="es-ES" dirty="0" smtClean="0"/>
              <a:t> </a:t>
            </a:r>
            <a:r>
              <a:rPr lang="es-ES" dirty="0" err="1" smtClean="0"/>
              <a:t>orientation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2593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ovie.mpeg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23863" y="428604"/>
            <a:ext cx="8296275" cy="5715000"/>
          </a:xfrm>
          <a:prstGeom prst="rect">
            <a:avLst/>
          </a:prstGeom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204497" y="66675"/>
            <a:ext cx="6735007" cy="3905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40820" rIns="81639" bIns="40820"/>
          <a:lstStyle/>
          <a:p>
            <a:pPr defTabSz="407988" hangingPunct="0">
              <a:lnSpc>
                <a:spcPct val="93000"/>
              </a:lnSpc>
              <a:buClr>
                <a:srgbClr val="FFFFFF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</a:pPr>
            <a:r>
              <a:rPr lang="en-GB" sz="2200" dirty="0" smtClean="0">
                <a:solidFill>
                  <a:srgbClr val="FFFFFF"/>
                </a:solidFill>
              </a:rPr>
              <a:t>Physical properties in prominences – Four snapshots</a:t>
            </a:r>
            <a:endParaRPr lang="en-GB" sz="2200" dirty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86380" y="6143644"/>
            <a:ext cx="3893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smtClean="0"/>
              <a:t>TIP </a:t>
            </a:r>
            <a:r>
              <a:rPr lang="es-ES" sz="1800" dirty="0" err="1" smtClean="0"/>
              <a:t>observations+PHazel</a:t>
            </a:r>
            <a:r>
              <a:rPr lang="es-ES" sz="1800" dirty="0" smtClean="0"/>
              <a:t> </a:t>
            </a:r>
            <a:r>
              <a:rPr lang="es-ES" sz="1800" dirty="0" err="1" smtClean="0"/>
              <a:t>inversions</a:t>
            </a:r>
            <a:endParaRPr lang="es-ES" sz="1800" dirty="0" smtClean="0"/>
          </a:p>
          <a:p>
            <a:r>
              <a:rPr lang="es-ES" sz="1800" dirty="0" smtClean="0"/>
              <a:t>Martínez González et al. (in </a:t>
            </a:r>
            <a:r>
              <a:rPr lang="es-ES" sz="1800" dirty="0" err="1" smtClean="0"/>
              <a:t>prep</a:t>
            </a:r>
            <a:r>
              <a:rPr lang="es-ES" sz="1800" dirty="0" smtClean="0"/>
              <a:t>)</a:t>
            </a: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395248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2591565" y="57150"/>
            <a:ext cx="3960870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 sz="2400" dirty="0" err="1" smtClean="0">
                <a:solidFill>
                  <a:srgbClr val="FFFFFF"/>
                </a:solidFill>
              </a:rPr>
              <a:t>Hanle</a:t>
            </a:r>
            <a:r>
              <a:rPr lang="en-GB" sz="2400" dirty="0" smtClean="0">
                <a:solidFill>
                  <a:srgbClr val="FFFFFF"/>
                </a:solidFill>
              </a:rPr>
              <a:t> effect in coronal lines</a:t>
            </a:r>
            <a:endParaRPr lang="en-GB" sz="2400" dirty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81940" y="6367046"/>
            <a:ext cx="1633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/>
              <a:t>Tomczyk</a:t>
            </a:r>
            <a:r>
              <a:rPr lang="es-ES" sz="1600" dirty="0" smtClean="0"/>
              <a:t> (2004)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589" y="539484"/>
            <a:ext cx="6464821" cy="586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09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664385" y="57150"/>
            <a:ext cx="7815259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 sz="2400" dirty="0" smtClean="0">
                <a:solidFill>
                  <a:srgbClr val="FFFFFF"/>
                </a:solidFill>
              </a:rPr>
              <a:t>Scattering in central stars of planetary nebula: geometry</a:t>
            </a:r>
            <a:endParaRPr lang="en-GB" sz="2400" dirty="0">
              <a:solidFill>
                <a:srgbClr val="FFFFFF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20996"/>
            <a:ext cx="4568148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483271"/>
            <a:ext cx="5483534" cy="328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6200" y="5181600"/>
            <a:ext cx="3233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/>
              <a:t>Martínez González et al. (in </a:t>
            </a:r>
            <a:r>
              <a:rPr lang="es-ES" sz="1600" dirty="0" err="1" smtClean="0"/>
              <a:t>prep</a:t>
            </a:r>
            <a:r>
              <a:rPr lang="es-ES" sz="16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70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1" name="Text Box 5"/>
          <p:cNvSpPr txBox="1">
            <a:spLocks noChangeArrowheads="1"/>
          </p:cNvSpPr>
          <p:nvPr/>
        </p:nvSpPr>
        <p:spPr bwMode="auto">
          <a:xfrm>
            <a:off x="2679025" y="57150"/>
            <a:ext cx="3787553" cy="479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 sz="2400" dirty="0" smtClean="0">
                <a:solidFill>
                  <a:srgbClr val="FFFFFF"/>
                </a:solidFill>
              </a:rPr>
              <a:t>Available inversion codes</a:t>
            </a:r>
            <a:endParaRPr lang="en-GB" sz="2400" dirty="0">
              <a:solidFill>
                <a:srgbClr val="FFFFFF"/>
              </a:solidFill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6200" y="1214422"/>
            <a:ext cx="25509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Zeeman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Milne-Eddington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76200" y="3032125"/>
            <a:ext cx="30932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Zeeman</a:t>
            </a:r>
            <a:r>
              <a:rPr lang="es-ES" dirty="0">
                <a:solidFill>
                  <a:schemeClr val="bg1"/>
                </a:solidFill>
              </a:rPr>
              <a:t> full </a:t>
            </a:r>
            <a:r>
              <a:rPr lang="es-ES" dirty="0" smtClean="0">
                <a:solidFill>
                  <a:schemeClr val="bg1"/>
                </a:solidFill>
              </a:rPr>
              <a:t>LTE/NLTE </a:t>
            </a:r>
            <a:r>
              <a:rPr lang="es-ES" dirty="0" err="1">
                <a:solidFill>
                  <a:schemeClr val="bg1"/>
                </a:solidFill>
              </a:rPr>
              <a:t>inversion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52400" y="5264150"/>
            <a:ext cx="197316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Zeeman+scattering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3962400" y="656272"/>
            <a:ext cx="5078891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rgbClr val="00FF00"/>
                </a:solidFill>
              </a:rPr>
              <a:t>Helix</a:t>
            </a:r>
            <a:r>
              <a:rPr lang="es-ES" dirty="0" smtClean="0"/>
              <a:t> </a:t>
            </a:r>
            <a:r>
              <a:rPr lang="es-ES" dirty="0">
                <a:solidFill>
                  <a:schemeClr val="bg1"/>
                </a:solidFill>
              </a:rPr>
              <a:t>(</a:t>
            </a:r>
            <a:r>
              <a:rPr lang="es-ES" dirty="0" err="1">
                <a:solidFill>
                  <a:schemeClr val="bg1"/>
                </a:solidFill>
              </a:rPr>
              <a:t>Lagg</a:t>
            </a:r>
            <a:r>
              <a:rPr lang="es-ES" dirty="0">
                <a:solidFill>
                  <a:schemeClr val="bg1"/>
                </a:solidFill>
              </a:rPr>
              <a:t> et al. 2004</a:t>
            </a:r>
            <a:r>
              <a:rPr lang="es-ES" dirty="0" smtClean="0">
                <a:solidFill>
                  <a:schemeClr val="bg1"/>
                </a:solidFill>
              </a:rPr>
              <a:t>) (MPI)</a:t>
            </a:r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rgbClr val="00FF00"/>
                </a:solidFill>
              </a:rPr>
              <a:t>Melanie</a:t>
            </a:r>
            <a:r>
              <a:rPr lang="es-ES" dirty="0"/>
              <a:t> </a:t>
            </a:r>
            <a:r>
              <a:rPr lang="es-ES" dirty="0">
                <a:solidFill>
                  <a:schemeClr val="bg1"/>
                </a:solidFill>
              </a:rPr>
              <a:t>(Socas-Navarro</a:t>
            </a:r>
            <a:r>
              <a:rPr lang="es-ES" dirty="0" smtClean="0">
                <a:solidFill>
                  <a:schemeClr val="bg1"/>
                </a:solidFill>
              </a:rPr>
              <a:t>) </a:t>
            </a:r>
          </a:p>
          <a:p>
            <a:r>
              <a:rPr lang="es-ES" dirty="0" smtClean="0">
                <a:solidFill>
                  <a:srgbClr val="00FF00"/>
                </a:solidFill>
              </a:rPr>
              <a:t>VFISV</a:t>
            </a:r>
            <a:r>
              <a:rPr lang="es-ES" dirty="0" smtClean="0">
                <a:solidFill>
                  <a:schemeClr val="bg1"/>
                </a:solidFill>
              </a:rPr>
              <a:t> (Borrero et al. 2007) (</a:t>
            </a:r>
            <a:r>
              <a:rPr lang="es-ES" dirty="0" err="1" smtClean="0">
                <a:solidFill>
                  <a:schemeClr val="bg1"/>
                </a:solidFill>
              </a:rPr>
              <a:t>Very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fast</a:t>
            </a:r>
            <a:r>
              <a:rPr lang="es-ES" dirty="0" smtClean="0">
                <a:solidFill>
                  <a:schemeClr val="bg1"/>
                </a:solidFill>
              </a:rPr>
              <a:t>-HMI)</a:t>
            </a:r>
          </a:p>
          <a:p>
            <a:r>
              <a:rPr lang="es-ES" dirty="0" smtClean="0">
                <a:solidFill>
                  <a:srgbClr val="00FF00"/>
                </a:solidFill>
              </a:rPr>
              <a:t>MERLIN</a:t>
            </a:r>
            <a:r>
              <a:rPr lang="es-ES" dirty="0" smtClean="0">
                <a:solidFill>
                  <a:schemeClr val="bg1"/>
                </a:solidFill>
              </a:rPr>
              <a:t> (Lites et al. 2007) (</a:t>
            </a:r>
            <a:r>
              <a:rPr lang="es-ES" dirty="0" err="1" smtClean="0">
                <a:solidFill>
                  <a:schemeClr val="bg1"/>
                </a:solidFill>
              </a:rPr>
              <a:t>Hinode</a:t>
            </a:r>
            <a:r>
              <a:rPr lang="es-ES" dirty="0" smtClean="0">
                <a:solidFill>
                  <a:schemeClr val="bg1"/>
                </a:solidFill>
              </a:rPr>
              <a:t>)</a:t>
            </a:r>
          </a:p>
          <a:p>
            <a:r>
              <a:rPr lang="es-ES" dirty="0" smtClean="0">
                <a:solidFill>
                  <a:srgbClr val="00FF00"/>
                </a:solidFill>
              </a:rPr>
              <a:t>MILOS</a:t>
            </a:r>
            <a:r>
              <a:rPr lang="es-ES" dirty="0" smtClean="0">
                <a:solidFill>
                  <a:schemeClr val="bg1"/>
                </a:solidFill>
              </a:rPr>
              <a:t> (Orozco Suárez et al. 2007)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4392549" y="2857496"/>
            <a:ext cx="391325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rgbClr val="FF9900"/>
                </a:solidFill>
              </a:rPr>
              <a:t>SIR </a:t>
            </a:r>
            <a:r>
              <a:rPr lang="es-ES" dirty="0" smtClean="0">
                <a:solidFill>
                  <a:schemeClr val="bg1"/>
                </a:solidFill>
              </a:rPr>
              <a:t>(Ruiz Cobo &amp; del Toro </a:t>
            </a:r>
            <a:r>
              <a:rPr lang="es-ES" dirty="0" err="1" smtClean="0">
                <a:solidFill>
                  <a:schemeClr val="bg1"/>
                </a:solidFill>
              </a:rPr>
              <a:t>Iniesta</a:t>
            </a:r>
            <a:r>
              <a:rPr lang="es-ES" dirty="0" smtClean="0">
                <a:solidFill>
                  <a:schemeClr val="bg1"/>
                </a:solidFill>
              </a:rPr>
              <a:t> 1992)</a:t>
            </a:r>
          </a:p>
          <a:p>
            <a:r>
              <a:rPr lang="es-ES" dirty="0" smtClean="0">
                <a:solidFill>
                  <a:srgbClr val="FF9900"/>
                </a:solidFill>
              </a:rPr>
              <a:t>Nicole</a:t>
            </a:r>
            <a:r>
              <a:rPr lang="es-ES" dirty="0" smtClean="0"/>
              <a:t> </a:t>
            </a:r>
            <a:r>
              <a:rPr lang="es-ES" dirty="0">
                <a:solidFill>
                  <a:schemeClr val="bg1"/>
                </a:solidFill>
              </a:rPr>
              <a:t>(Socas-Navarro et al. 2000</a:t>
            </a:r>
            <a:r>
              <a:rPr lang="es-ES" dirty="0" smtClean="0">
                <a:solidFill>
                  <a:schemeClr val="bg1"/>
                </a:solidFill>
              </a:rPr>
              <a:t>) (MPI)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4038600" y="5068669"/>
            <a:ext cx="390363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rgbClr val="FFFF00"/>
                </a:solidFill>
              </a:rPr>
              <a:t>Hazel</a:t>
            </a:r>
            <a:r>
              <a:rPr lang="es-ES" dirty="0"/>
              <a:t> </a:t>
            </a:r>
            <a:r>
              <a:rPr lang="es-ES" dirty="0">
                <a:solidFill>
                  <a:schemeClr val="bg1"/>
                </a:solidFill>
              </a:rPr>
              <a:t>(Asensio Ramos et al. 2008</a:t>
            </a:r>
            <a:r>
              <a:rPr lang="es-ES" dirty="0" smtClean="0">
                <a:solidFill>
                  <a:schemeClr val="bg1"/>
                </a:solidFill>
              </a:rPr>
              <a:t>) (MPI)</a:t>
            </a:r>
          </a:p>
          <a:p>
            <a:r>
              <a:rPr lang="es-ES" dirty="0" err="1" smtClean="0">
                <a:solidFill>
                  <a:srgbClr val="FFFF00"/>
                </a:solidFill>
              </a:rPr>
              <a:t>Helix</a:t>
            </a:r>
            <a:r>
              <a:rPr lang="es-ES" dirty="0" smtClean="0">
                <a:solidFill>
                  <a:srgbClr val="FFFF00"/>
                </a:solidFill>
              </a:rPr>
              <a:t>+</a:t>
            </a:r>
            <a:r>
              <a:rPr lang="es-ES" dirty="0" smtClean="0"/>
              <a:t> </a:t>
            </a:r>
            <a:r>
              <a:rPr lang="es-ES" dirty="0" smtClean="0">
                <a:solidFill>
                  <a:schemeClr val="bg1"/>
                </a:solidFill>
              </a:rPr>
              <a:t>(</a:t>
            </a:r>
            <a:r>
              <a:rPr lang="es-ES" dirty="0" err="1" smtClean="0">
                <a:solidFill>
                  <a:schemeClr val="bg1"/>
                </a:solidFill>
              </a:rPr>
              <a:t>Lagg</a:t>
            </a:r>
            <a:r>
              <a:rPr lang="es-ES" dirty="0" smtClean="0">
                <a:solidFill>
                  <a:schemeClr val="bg1"/>
                </a:solidFill>
              </a:rPr>
              <a:t> et al. 2009) (MPI)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3990972" y="3048000"/>
            <a:ext cx="428628" cy="396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ight Arrow 13"/>
          <p:cNvSpPr/>
          <p:nvPr/>
        </p:nvSpPr>
        <p:spPr>
          <a:xfrm>
            <a:off x="2986483" y="5288722"/>
            <a:ext cx="428628" cy="396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ight Arrow 14"/>
          <p:cNvSpPr/>
          <p:nvPr/>
        </p:nvSpPr>
        <p:spPr>
          <a:xfrm>
            <a:off x="3256939" y="1214422"/>
            <a:ext cx="428628" cy="396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927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99482" y="3048000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/>
              <a:t>Faraday </a:t>
            </a:r>
            <a:r>
              <a:rPr lang="es-ES" sz="2800" dirty="0" err="1" smtClean="0"/>
              <a:t>Rotation</a:t>
            </a:r>
            <a:endParaRPr lang="es-ES" sz="2800" dirty="0" smtClean="0"/>
          </a:p>
        </p:txBody>
      </p:sp>
    </p:spTree>
    <p:extLst>
      <p:ext uri="{BB962C8B-B14F-4D97-AF65-F5344CB8AC3E}">
        <p14:creationId xmlns:p14="http://schemas.microsoft.com/office/powerpoint/2010/main" val="13775159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975" y="1800225"/>
            <a:ext cx="2686050" cy="32575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61760" y="5543490"/>
            <a:ext cx="2220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hlinkClick r:id="rId4"/>
              </a:rPr>
              <a:t>http://goo.gl/dj2ob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7658908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58366" y="0"/>
            <a:ext cx="2427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Faraday </a:t>
            </a:r>
            <a:r>
              <a:rPr lang="es-ES" sz="2400" dirty="0" err="1" smtClean="0"/>
              <a:t>rotation</a:t>
            </a:r>
            <a:endParaRPr lang="es-E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5" y="2154174"/>
            <a:ext cx="5810250" cy="432282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extBox 4"/>
          <p:cNvSpPr txBox="1"/>
          <p:nvPr/>
        </p:nvSpPr>
        <p:spPr>
          <a:xfrm>
            <a:off x="457200" y="838200"/>
            <a:ext cx="81502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A </a:t>
            </a:r>
            <a:r>
              <a:rPr lang="es-ES" dirty="0" err="1" smtClean="0"/>
              <a:t>polarized</a:t>
            </a:r>
            <a:r>
              <a:rPr lang="es-ES" dirty="0" smtClean="0"/>
              <a:t> </a:t>
            </a:r>
            <a:r>
              <a:rPr lang="es-ES" dirty="0" err="1" smtClean="0"/>
              <a:t>radiation</a:t>
            </a:r>
            <a:r>
              <a:rPr lang="es-ES" dirty="0" smtClean="0"/>
              <a:t> </a:t>
            </a:r>
            <a:r>
              <a:rPr lang="es-ES" dirty="0" err="1" smtClean="0"/>
              <a:t>field</a:t>
            </a:r>
            <a:r>
              <a:rPr lang="es-ES" dirty="0" smtClean="0"/>
              <a:t>, </a:t>
            </a:r>
            <a:r>
              <a:rPr lang="es-ES" dirty="0" err="1" smtClean="0"/>
              <a:t>interacting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electrons</a:t>
            </a:r>
            <a:r>
              <a:rPr lang="es-ES" dirty="0" smtClean="0"/>
              <a:t> in a </a:t>
            </a:r>
            <a:r>
              <a:rPr lang="es-ES" dirty="0" err="1" smtClean="0"/>
              <a:t>magnetic</a:t>
            </a:r>
            <a:r>
              <a:rPr lang="es-ES" dirty="0" smtClean="0"/>
              <a:t> </a:t>
            </a:r>
            <a:r>
              <a:rPr lang="es-ES" dirty="0" err="1" smtClean="0"/>
              <a:t>field</a:t>
            </a:r>
            <a:endParaRPr lang="es-ES" dirty="0" smtClean="0"/>
          </a:p>
          <a:p>
            <a:pPr algn="ctr"/>
            <a:r>
              <a:rPr lang="es-ES" dirty="0" smtClean="0"/>
              <a:t>produce a </a:t>
            </a:r>
            <a:r>
              <a:rPr lang="es-ES" dirty="0" err="1" smtClean="0"/>
              <a:t>rotation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plane</a:t>
            </a:r>
            <a:r>
              <a:rPr lang="es-ES" dirty="0" smtClean="0"/>
              <a:t> of </a:t>
            </a:r>
            <a:r>
              <a:rPr lang="es-ES" dirty="0" err="1" smtClean="0"/>
              <a:t>polarization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94655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58366" y="0"/>
            <a:ext cx="2427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Faraday </a:t>
            </a:r>
            <a:r>
              <a:rPr lang="es-ES" sz="2400" dirty="0" err="1" smtClean="0"/>
              <a:t>rotation</a:t>
            </a:r>
            <a:endParaRPr lang="es-ES" sz="2400" dirty="0"/>
          </a:p>
        </p:txBody>
      </p:sp>
      <p:sp>
        <p:nvSpPr>
          <p:cNvPr id="3" name="Circular Arrow 2"/>
          <p:cNvSpPr/>
          <p:nvPr/>
        </p:nvSpPr>
        <p:spPr bwMode="auto">
          <a:xfrm>
            <a:off x="1295400" y="2514600"/>
            <a:ext cx="2438400" cy="2514600"/>
          </a:xfrm>
          <a:prstGeom prst="circular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2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Circular Arrow 5"/>
          <p:cNvSpPr/>
          <p:nvPr/>
        </p:nvSpPr>
        <p:spPr bwMode="auto">
          <a:xfrm flipH="1">
            <a:off x="5181600" y="2514600"/>
            <a:ext cx="2317188" cy="2514600"/>
          </a:xfrm>
          <a:prstGeom prst="circular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2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15288" y="914400"/>
            <a:ext cx="57134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smtClean="0"/>
              <a:t>Circular </a:t>
            </a:r>
            <a:r>
              <a:rPr lang="es-ES" dirty="0" err="1" smtClean="0"/>
              <a:t>polarization</a:t>
            </a:r>
            <a:r>
              <a:rPr lang="es-ES" dirty="0" smtClean="0"/>
              <a:t> </a:t>
            </a:r>
            <a:r>
              <a:rPr lang="es-ES" dirty="0" err="1" smtClean="0"/>
              <a:t>frequency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modified</a:t>
            </a:r>
            <a:r>
              <a:rPr lang="es-ES" dirty="0" smtClean="0"/>
              <a:t> </a:t>
            </a:r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endParaRPr lang="es-ES" dirty="0" smtClean="0"/>
          </a:p>
          <a:p>
            <a:pPr algn="ctr"/>
            <a:r>
              <a:rPr lang="es-ES" dirty="0" err="1" smtClean="0"/>
              <a:t>cyclotron</a:t>
            </a:r>
            <a:r>
              <a:rPr lang="es-ES" dirty="0" smtClean="0"/>
              <a:t> </a:t>
            </a:r>
            <a:r>
              <a:rPr lang="es-ES" dirty="0" err="1" smtClean="0"/>
              <a:t>frequency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plasma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988" y="3962400"/>
            <a:ext cx="1693069" cy="2714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962401"/>
            <a:ext cx="1693069" cy="27146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21412" y="4876800"/>
            <a:ext cx="4301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induces a </a:t>
            </a:r>
            <a:r>
              <a:rPr lang="es-ES" dirty="0" err="1" smtClean="0"/>
              <a:t>rotation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polarization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9520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5629" y="0"/>
            <a:ext cx="5332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/>
              <a:t>We</a:t>
            </a:r>
            <a:r>
              <a:rPr lang="es-ES" sz="2400" dirty="0" smtClean="0"/>
              <a:t> </a:t>
            </a:r>
            <a:r>
              <a:rPr lang="es-ES" sz="2400" dirty="0" err="1" smtClean="0"/>
              <a:t>have</a:t>
            </a:r>
            <a:r>
              <a:rPr lang="es-ES" sz="2400" dirty="0" smtClean="0"/>
              <a:t> </a:t>
            </a:r>
            <a:r>
              <a:rPr lang="es-ES" sz="2400" dirty="0" err="1" smtClean="0"/>
              <a:t>the</a:t>
            </a:r>
            <a:r>
              <a:rPr lang="es-ES" sz="2400" dirty="0" smtClean="0"/>
              <a:t> simple </a:t>
            </a:r>
            <a:r>
              <a:rPr lang="es-ES" sz="2400" dirty="0" err="1" smtClean="0"/>
              <a:t>generative</a:t>
            </a:r>
            <a:r>
              <a:rPr lang="es-ES" sz="2400" dirty="0" smtClean="0"/>
              <a:t> </a:t>
            </a:r>
            <a:r>
              <a:rPr lang="es-ES" sz="2400" dirty="0" err="1" smtClean="0"/>
              <a:t>model</a:t>
            </a:r>
            <a:endParaRPr lang="es-ES" sz="24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291" y="1643062"/>
            <a:ext cx="1445419" cy="3381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362200"/>
            <a:ext cx="4438650" cy="7977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55024" y="990600"/>
            <a:ext cx="3433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Polarization</a:t>
            </a:r>
            <a:r>
              <a:rPr lang="es-ES" dirty="0" smtClean="0"/>
              <a:t> </a:t>
            </a:r>
            <a:r>
              <a:rPr lang="es-ES" dirty="0" err="1" smtClean="0"/>
              <a:t>rotates</a:t>
            </a:r>
            <a:r>
              <a:rPr lang="es-ES" dirty="0" smtClean="0"/>
              <a:t> </a:t>
            </a:r>
            <a:r>
              <a:rPr lang="es-ES" dirty="0" err="1" smtClean="0"/>
              <a:t>an</a:t>
            </a:r>
            <a:r>
              <a:rPr lang="es-ES" dirty="0" smtClean="0"/>
              <a:t> </a:t>
            </a:r>
            <a:r>
              <a:rPr lang="es-ES" dirty="0" err="1" smtClean="0"/>
              <a:t>angle</a:t>
            </a:r>
            <a:endParaRPr lang="es-E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752408" y="2571690"/>
            <a:ext cx="26003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Rotation</a:t>
            </a:r>
            <a:r>
              <a:rPr lang="es-ES" dirty="0" smtClean="0"/>
              <a:t> </a:t>
            </a:r>
            <a:r>
              <a:rPr lang="es-ES" dirty="0" err="1" smtClean="0"/>
              <a:t>measure</a:t>
            </a:r>
            <a:r>
              <a:rPr lang="es-ES" dirty="0" smtClean="0"/>
              <a:t> </a:t>
            </a:r>
            <a:r>
              <a:rPr lang="es-ES" dirty="0" smtClean="0">
                <a:sym typeface="Wingdings" pitchFamily="2" charset="2"/>
              </a:rPr>
              <a:t> </a:t>
            </a:r>
            <a:endParaRPr lang="es-E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789555" y="3657600"/>
            <a:ext cx="75648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/>
              <a:t>Since</a:t>
            </a:r>
            <a:r>
              <a:rPr lang="es-ES" dirty="0" smtClean="0"/>
              <a:t> </a:t>
            </a:r>
            <a:r>
              <a:rPr lang="es-ES" dirty="0" err="1" smtClean="0"/>
              <a:t>we</a:t>
            </a:r>
            <a:r>
              <a:rPr lang="es-ES" dirty="0" smtClean="0"/>
              <a:t> do </a:t>
            </a:r>
            <a:r>
              <a:rPr lang="es-ES" dirty="0" err="1" smtClean="0"/>
              <a:t>not</a:t>
            </a:r>
            <a:r>
              <a:rPr lang="es-ES" dirty="0" smtClean="0"/>
              <a:t> </a:t>
            </a:r>
            <a:r>
              <a:rPr lang="es-ES" dirty="0" err="1" smtClean="0"/>
              <a:t>know</a:t>
            </a:r>
            <a:r>
              <a:rPr lang="es-ES" dirty="0" smtClean="0"/>
              <a:t> a priori </a:t>
            </a:r>
            <a:r>
              <a:rPr lang="es-ES" dirty="0" err="1" smtClean="0"/>
              <a:t>the</a:t>
            </a:r>
            <a:r>
              <a:rPr lang="es-ES" dirty="0" smtClean="0"/>
              <a:t> original </a:t>
            </a:r>
            <a:r>
              <a:rPr lang="es-ES" dirty="0" err="1" smtClean="0"/>
              <a:t>polarization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light,</a:t>
            </a:r>
          </a:p>
          <a:p>
            <a:pPr algn="ctr"/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need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measure</a:t>
            </a:r>
            <a:r>
              <a:rPr lang="es-ES" dirty="0" smtClean="0"/>
              <a:t> at </a:t>
            </a:r>
            <a:r>
              <a:rPr lang="es-ES" dirty="0" err="1" smtClean="0"/>
              <a:t>two</a:t>
            </a:r>
            <a:r>
              <a:rPr lang="es-ES" dirty="0" smtClean="0"/>
              <a:t> </a:t>
            </a:r>
            <a:r>
              <a:rPr lang="es-ES" dirty="0" err="1" smtClean="0"/>
              <a:t>wavelengths</a:t>
            </a:r>
            <a:r>
              <a:rPr lang="es-ES" dirty="0" smtClean="0"/>
              <a:t> and compute</a:t>
            </a: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731" y="4800600"/>
            <a:ext cx="2014538" cy="74056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14401" y="5943600"/>
            <a:ext cx="7515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n</a:t>
            </a:r>
            <a:r>
              <a:rPr lang="es-ES" baseline="-25000" dirty="0" smtClean="0"/>
              <a:t>e</a:t>
            </a:r>
            <a:r>
              <a:rPr lang="es-ES" dirty="0" smtClean="0"/>
              <a:t>~1 cm</a:t>
            </a:r>
            <a:r>
              <a:rPr lang="es-ES" baseline="30000" dirty="0" smtClean="0"/>
              <a:t>-3</a:t>
            </a:r>
            <a:r>
              <a:rPr lang="es-ES" dirty="0" smtClean="0"/>
              <a:t>, B~1 </a:t>
            </a:r>
            <a:r>
              <a:rPr lang="es-ES" dirty="0" err="1" smtClean="0">
                <a:latin typeface="Symbol" pitchFamily="18" charset="2"/>
              </a:rPr>
              <a:t>m</a:t>
            </a:r>
            <a:r>
              <a:rPr lang="es-ES" dirty="0" err="1" smtClean="0"/>
              <a:t>G</a:t>
            </a:r>
            <a:r>
              <a:rPr lang="es-ES" dirty="0" smtClean="0"/>
              <a:t> </a:t>
            </a:r>
            <a:r>
              <a:rPr lang="es-ES" dirty="0" smtClean="0">
                <a:sym typeface="Wingdings" pitchFamily="2" charset="2"/>
              </a:rPr>
              <a:t> RM ~ 1 cm</a:t>
            </a:r>
            <a:r>
              <a:rPr lang="es-ES" baseline="30000" dirty="0" smtClean="0">
                <a:sym typeface="Wingdings" pitchFamily="2" charset="2"/>
              </a:rPr>
              <a:t>-2</a:t>
            </a:r>
            <a:r>
              <a:rPr lang="es-ES" dirty="0" smtClean="0">
                <a:sym typeface="Wingdings" pitchFamily="2" charset="2"/>
              </a:rPr>
              <a:t>  </a:t>
            </a:r>
            <a:r>
              <a:rPr lang="es-ES" dirty="0" smtClean="0">
                <a:latin typeface="Symbol" pitchFamily="18" charset="2"/>
                <a:sym typeface="Wingdings" pitchFamily="2" charset="2"/>
              </a:rPr>
              <a:t>b</a:t>
            </a:r>
            <a:r>
              <a:rPr lang="es-ES" dirty="0" smtClean="0">
                <a:sym typeface="Wingdings" pitchFamily="2" charset="2"/>
              </a:rPr>
              <a:t> ~ 1 rad ~ 57º (</a:t>
            </a:r>
            <a:r>
              <a:rPr lang="es-ES" dirty="0" smtClean="0">
                <a:latin typeface="Symbol" pitchFamily="18" charset="2"/>
                <a:sym typeface="Wingdings" pitchFamily="2" charset="2"/>
              </a:rPr>
              <a:t>l</a:t>
            </a:r>
            <a:r>
              <a:rPr lang="es-ES" dirty="0" smtClean="0">
                <a:sym typeface="Wingdings" pitchFamily="2" charset="2"/>
              </a:rPr>
              <a:t> = 1cm)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77029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62440" y="0"/>
            <a:ext cx="6619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/>
              <a:t>The</a:t>
            </a:r>
            <a:r>
              <a:rPr lang="es-ES" sz="2400" dirty="0" smtClean="0"/>
              <a:t> </a:t>
            </a:r>
            <a:r>
              <a:rPr lang="es-ES" sz="2400" dirty="0" err="1" smtClean="0"/>
              <a:t>magnetic</a:t>
            </a:r>
            <a:r>
              <a:rPr lang="es-ES" sz="2400" dirty="0" smtClean="0"/>
              <a:t> </a:t>
            </a:r>
            <a:r>
              <a:rPr lang="es-ES" sz="2400" dirty="0" err="1" smtClean="0"/>
              <a:t>field</a:t>
            </a:r>
            <a:r>
              <a:rPr lang="es-ES" sz="2400" dirty="0" smtClean="0"/>
              <a:t> can be </a:t>
            </a:r>
            <a:r>
              <a:rPr lang="es-ES" sz="2400" dirty="0" err="1" smtClean="0"/>
              <a:t>inferred</a:t>
            </a:r>
            <a:r>
              <a:rPr lang="es-ES" sz="2400" dirty="0" smtClean="0"/>
              <a:t> </a:t>
            </a:r>
            <a:r>
              <a:rPr lang="es-ES" sz="2400" dirty="0" err="1" smtClean="0"/>
              <a:t>from</a:t>
            </a:r>
            <a:r>
              <a:rPr lang="es-ES" sz="2400" dirty="0" smtClean="0"/>
              <a:t> </a:t>
            </a:r>
            <a:r>
              <a:rPr lang="es-ES" sz="2400" dirty="0" err="1" smtClean="0"/>
              <a:t>the</a:t>
            </a:r>
            <a:r>
              <a:rPr lang="es-ES" sz="2400" dirty="0" smtClean="0"/>
              <a:t> RM</a:t>
            </a:r>
            <a:endParaRPr lang="es-E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847692"/>
            <a:ext cx="5334000" cy="540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114800"/>
            <a:ext cx="3893468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626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3052" y="0"/>
            <a:ext cx="4257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/>
              <a:t>Another</a:t>
            </a:r>
            <a:r>
              <a:rPr lang="es-ES" sz="2400" dirty="0" smtClean="0"/>
              <a:t> </a:t>
            </a:r>
            <a:r>
              <a:rPr lang="es-ES" sz="2400" dirty="0" err="1" smtClean="0"/>
              <a:t>instance</a:t>
            </a:r>
            <a:r>
              <a:rPr lang="es-ES" sz="2400" dirty="0" smtClean="0"/>
              <a:t> of a linear </a:t>
            </a:r>
            <a:r>
              <a:rPr lang="es-ES" sz="2400" dirty="0" err="1" smtClean="0"/>
              <a:t>fit</a:t>
            </a:r>
            <a:endParaRPr lang="es-ES" sz="24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291" y="1066800"/>
            <a:ext cx="1445419" cy="3381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675" y="1676400"/>
            <a:ext cx="4438650" cy="7977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1001" y="3200400"/>
            <a:ext cx="73019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/>
              <a:t>If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rotation</a:t>
            </a:r>
            <a:r>
              <a:rPr lang="es-ES" dirty="0" smtClean="0"/>
              <a:t> </a:t>
            </a:r>
            <a:r>
              <a:rPr lang="es-ES" dirty="0" err="1" smtClean="0"/>
              <a:t>angle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measured</a:t>
            </a:r>
            <a:r>
              <a:rPr lang="es-ES" dirty="0" smtClean="0"/>
              <a:t> at N </a:t>
            </a:r>
            <a:r>
              <a:rPr lang="es-ES" dirty="0" err="1" smtClean="0"/>
              <a:t>wavelengths</a:t>
            </a:r>
            <a:r>
              <a:rPr lang="es-ES" dirty="0" smtClean="0"/>
              <a:t>,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rotation</a:t>
            </a:r>
            <a:endParaRPr lang="es-ES" dirty="0" smtClean="0"/>
          </a:p>
          <a:p>
            <a:pPr algn="ctr"/>
            <a:r>
              <a:rPr lang="es-ES" dirty="0" err="1" smtClean="0"/>
              <a:t>measure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obtained</a:t>
            </a:r>
            <a:r>
              <a:rPr lang="es-ES" dirty="0" smtClean="0"/>
              <a:t> </a:t>
            </a:r>
            <a:r>
              <a:rPr lang="es-ES" dirty="0" err="1" smtClean="0"/>
              <a:t>through</a:t>
            </a:r>
            <a:r>
              <a:rPr lang="es-ES" dirty="0" smtClean="0"/>
              <a:t> a linear </a:t>
            </a:r>
            <a:r>
              <a:rPr lang="es-ES" dirty="0" err="1" smtClean="0"/>
              <a:t>fit</a:t>
            </a:r>
            <a:endParaRPr lang="es-E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352675" y="6019800"/>
            <a:ext cx="4224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hlinkClick r:id="rId6"/>
              </a:rPr>
              <a:t>http://</a:t>
            </a:r>
            <a:r>
              <a:rPr lang="es-ES" dirty="0" smtClean="0">
                <a:hlinkClick r:id="rId6"/>
              </a:rPr>
              <a:t>nbviewer.ipython.org/5611869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2200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7" name="Text Box 5"/>
          <p:cNvSpPr txBox="1">
            <a:spLocks noChangeArrowheads="1"/>
          </p:cNvSpPr>
          <p:nvPr/>
        </p:nvSpPr>
        <p:spPr bwMode="auto">
          <a:xfrm>
            <a:off x="2863695" y="3124200"/>
            <a:ext cx="3416618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FFFFFF"/>
                </a:solidFill>
              </a:rPr>
              <a:t>Fast inversion schemes</a:t>
            </a:r>
            <a:endParaRPr lang="en-GB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089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7" name="Text Box 5"/>
          <p:cNvSpPr txBox="1">
            <a:spLocks noChangeArrowheads="1"/>
          </p:cNvSpPr>
          <p:nvPr/>
        </p:nvSpPr>
        <p:spPr bwMode="auto">
          <a:xfrm>
            <a:off x="1613362" y="57150"/>
            <a:ext cx="5917302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FFFFFF"/>
                </a:solidFill>
              </a:rPr>
              <a:t>Generation of databases can be an option</a:t>
            </a:r>
            <a:endParaRPr lang="en-GB" sz="2400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4798" y="1753612"/>
            <a:ext cx="804899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sz="2400" dirty="0" smtClean="0"/>
              <a:t>Modern </a:t>
            </a:r>
            <a:r>
              <a:rPr lang="es-ES" sz="2400" dirty="0" err="1" smtClean="0"/>
              <a:t>telescope</a:t>
            </a:r>
            <a:r>
              <a:rPr lang="es-ES" sz="2400" dirty="0" smtClean="0"/>
              <a:t> are and </a:t>
            </a:r>
            <a:r>
              <a:rPr lang="es-ES" sz="2400" dirty="0" err="1" smtClean="0"/>
              <a:t>will</a:t>
            </a:r>
            <a:r>
              <a:rPr lang="es-ES" sz="2400" dirty="0" smtClean="0"/>
              <a:t> </a:t>
            </a:r>
            <a:r>
              <a:rPr lang="es-ES" sz="2400" dirty="0" err="1" smtClean="0"/>
              <a:t>generate</a:t>
            </a:r>
            <a:r>
              <a:rPr lang="es-ES" sz="2400" dirty="0" smtClean="0"/>
              <a:t> </a:t>
            </a:r>
            <a:r>
              <a:rPr lang="es-ES" sz="2400" dirty="0" err="1" smtClean="0"/>
              <a:t>huge</a:t>
            </a:r>
            <a:r>
              <a:rPr lang="es-ES" sz="2400" dirty="0" smtClean="0"/>
              <a:t> </a:t>
            </a:r>
            <a:r>
              <a:rPr lang="es-ES" sz="2400" dirty="0" err="1" smtClean="0"/>
              <a:t>amounts</a:t>
            </a:r>
            <a:r>
              <a:rPr lang="es-ES" sz="2400" dirty="0" smtClean="0"/>
              <a:t> </a:t>
            </a:r>
            <a:br>
              <a:rPr lang="es-ES" sz="2400" dirty="0" smtClean="0"/>
            </a:br>
            <a:r>
              <a:rPr lang="es-ES" sz="2400" dirty="0" smtClean="0"/>
              <a:t>of data</a:t>
            </a:r>
            <a:br>
              <a:rPr lang="es-ES" sz="2400" dirty="0" smtClean="0"/>
            </a:br>
            <a:endParaRPr lang="es-ES" sz="24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s-ES" sz="2400" dirty="0" smtClean="0"/>
              <a:t>Standard non-linear </a:t>
            </a:r>
            <a:r>
              <a:rPr lang="es-ES" sz="2400" dirty="0" err="1" smtClean="0"/>
              <a:t>inversion</a:t>
            </a:r>
            <a:r>
              <a:rPr lang="es-ES" sz="2400" dirty="0" smtClean="0"/>
              <a:t> are </a:t>
            </a:r>
            <a:r>
              <a:rPr lang="es-ES" sz="2400" dirty="0" err="1" smtClean="0"/>
              <a:t>too</a:t>
            </a:r>
            <a:r>
              <a:rPr lang="es-ES" sz="2400" dirty="0" smtClean="0"/>
              <a:t> </a:t>
            </a:r>
            <a:r>
              <a:rPr lang="es-ES" sz="2400" dirty="0" err="1" smtClean="0"/>
              <a:t>computationally</a:t>
            </a:r>
            <a:r>
              <a:rPr lang="es-ES" sz="2400" dirty="0" smtClean="0"/>
              <a:t> </a:t>
            </a:r>
            <a:br>
              <a:rPr lang="es-ES" sz="2400" dirty="0" smtClean="0"/>
            </a:br>
            <a:r>
              <a:rPr lang="es-ES" sz="2400" dirty="0" err="1" smtClean="0"/>
              <a:t>demanding</a:t>
            </a:r>
            <a:endParaRPr lang="es-ES" sz="2400" dirty="0" smtClean="0"/>
          </a:p>
          <a:p>
            <a:pPr marL="342900" indent="-342900">
              <a:buFont typeface="Arial" pitchFamily="34" charset="0"/>
              <a:buChar char="•"/>
            </a:pPr>
            <a:endParaRPr lang="es-ES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s-ES" sz="2400" dirty="0" err="1" smtClean="0"/>
              <a:t>Fortunately</a:t>
            </a:r>
            <a:r>
              <a:rPr lang="es-ES" sz="2400" dirty="0" smtClean="0"/>
              <a:t>, Stokes </a:t>
            </a:r>
            <a:r>
              <a:rPr lang="es-ES" sz="2400" dirty="0" err="1" smtClean="0"/>
              <a:t>profiles</a:t>
            </a:r>
            <a:r>
              <a:rPr lang="es-ES" sz="2400" dirty="0" smtClean="0"/>
              <a:t> of </a:t>
            </a:r>
            <a:r>
              <a:rPr lang="es-ES" sz="2400" dirty="0" err="1" smtClean="0"/>
              <a:t>parametric</a:t>
            </a:r>
            <a:r>
              <a:rPr lang="es-ES" sz="2400" dirty="0" smtClean="0"/>
              <a:t> </a:t>
            </a:r>
            <a:r>
              <a:rPr lang="es-ES" sz="2400" dirty="0" err="1"/>
              <a:t>models</a:t>
            </a:r>
            <a:r>
              <a:rPr lang="es-ES" sz="2400" dirty="0"/>
              <a:t> </a:t>
            </a:r>
            <a:r>
              <a:rPr lang="es-ES" sz="2400" dirty="0" err="1" smtClean="0"/>
              <a:t>live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 err="1" smtClean="0">
                <a:sym typeface="Wingdings" pitchFamily="2" charset="2"/>
              </a:rPr>
              <a:t>only</a:t>
            </a:r>
            <a:r>
              <a:rPr lang="es-ES" sz="2400" dirty="0" smtClean="0">
                <a:sym typeface="Wingdings" pitchFamily="2" charset="2"/>
              </a:rPr>
              <a:t> </a:t>
            </a:r>
            <a:r>
              <a:rPr lang="es-ES" sz="2400" dirty="0" err="1">
                <a:sym typeface="Wingdings" pitchFamily="2" charset="2"/>
              </a:rPr>
              <a:t>on</a:t>
            </a:r>
            <a:r>
              <a:rPr lang="es-ES" sz="2400" dirty="0">
                <a:sym typeface="Wingdings" pitchFamily="2" charset="2"/>
              </a:rPr>
              <a:t> </a:t>
            </a:r>
            <a:r>
              <a:rPr lang="es-ES" sz="2400" dirty="0" smtClean="0">
                <a:sym typeface="Wingdings" pitchFamily="2" charset="2"/>
              </a:rPr>
              <a:t>a </a:t>
            </a:r>
            <a:r>
              <a:rPr lang="es-ES" sz="2400" dirty="0" err="1" smtClean="0">
                <a:sym typeface="Wingdings" pitchFamily="2" charset="2"/>
              </a:rPr>
              <a:t>low-dimensionality</a:t>
            </a:r>
            <a:r>
              <a:rPr lang="es-ES" sz="2400" dirty="0" smtClean="0">
                <a:sym typeface="Wingdings" pitchFamily="2" charset="2"/>
              </a:rPr>
              <a:t> </a:t>
            </a:r>
            <a:r>
              <a:rPr lang="es-ES" sz="2400" dirty="0" err="1" smtClean="0">
                <a:sym typeface="Wingdings" pitchFamily="2" charset="2"/>
              </a:rPr>
              <a:t>manifold</a:t>
            </a: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21105653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ext Box 2"/>
          <p:cNvSpPr txBox="1">
            <a:spLocks noChangeArrowheads="1"/>
          </p:cNvSpPr>
          <p:nvPr/>
        </p:nvSpPr>
        <p:spPr bwMode="auto">
          <a:xfrm>
            <a:off x="329363" y="57150"/>
            <a:ext cx="8485314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FFFFFF"/>
                </a:solidFill>
              </a:rPr>
              <a:t>In high dimensions, unit volumes occupy less and less space</a:t>
            </a:r>
            <a:endParaRPr lang="en-GB" sz="2400" dirty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64231" y="928670"/>
            <a:ext cx="6415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chemeClr val="bg1"/>
                </a:solidFill>
              </a:rPr>
              <a:t>If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errors</a:t>
            </a:r>
            <a:r>
              <a:rPr lang="es-ES" dirty="0" smtClean="0">
                <a:solidFill>
                  <a:schemeClr val="bg1"/>
                </a:solidFill>
              </a:rPr>
              <a:t> are </a:t>
            </a:r>
            <a:r>
              <a:rPr lang="es-ES" dirty="0" err="1" smtClean="0">
                <a:solidFill>
                  <a:schemeClr val="bg1"/>
                </a:solidFill>
              </a:rPr>
              <a:t>small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smtClean="0">
                <a:solidFill>
                  <a:schemeClr val="bg1"/>
                </a:solidFill>
                <a:sym typeface="Wingdings" pitchFamily="2" charset="2"/>
              </a:rPr>
              <a:t> </a:t>
            </a:r>
            <a:r>
              <a:rPr lang="es-ES" dirty="0" err="1" smtClean="0">
                <a:solidFill>
                  <a:schemeClr val="bg1"/>
                </a:solidFill>
              </a:rPr>
              <a:t>every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database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is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always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sparse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6" name="Picture 5" descr="sphere.ep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711" y="1571612"/>
            <a:ext cx="5616578" cy="471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TextBox 7"/>
          <p:cNvSpPr txBox="1"/>
          <p:nvPr/>
        </p:nvSpPr>
        <p:spPr>
          <a:xfrm>
            <a:off x="2536088" y="1824327"/>
            <a:ext cx="4087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chemeClr val="accent2">
                    <a:lumMod val="75000"/>
                  </a:schemeClr>
                </a:solidFill>
              </a:rPr>
              <a:t>Dimension</a:t>
            </a:r>
            <a:r>
              <a:rPr lang="es-ES" dirty="0" smtClean="0">
                <a:solidFill>
                  <a:schemeClr val="accent2">
                    <a:lumMod val="75000"/>
                  </a:schemeClr>
                </a:solidFill>
              </a:rPr>
              <a:t> of </a:t>
            </a:r>
            <a:r>
              <a:rPr lang="es-ES" dirty="0" err="1" smtClean="0">
                <a:solidFill>
                  <a:schemeClr val="accent2">
                    <a:lumMod val="75000"/>
                  </a:schemeClr>
                </a:solidFill>
              </a:rPr>
              <a:t>the</a:t>
            </a:r>
            <a:r>
              <a:rPr lang="es-E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2">
                    <a:lumMod val="75000"/>
                  </a:schemeClr>
                </a:solidFill>
              </a:rPr>
              <a:t>unit</a:t>
            </a:r>
            <a:r>
              <a:rPr lang="es-E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2">
                    <a:lumMod val="75000"/>
                  </a:schemeClr>
                </a:solidFill>
              </a:rPr>
              <a:t>hypersphere</a:t>
            </a:r>
            <a:endParaRPr lang="es-E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52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3787822" y="57150"/>
            <a:ext cx="1568356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FFFFFF"/>
                </a:solidFill>
              </a:rPr>
              <a:t>Emulators</a:t>
            </a:r>
            <a:endParaRPr lang="en-GB" sz="2400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03088" y="642918"/>
            <a:ext cx="6467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chemeClr val="bg1"/>
                </a:solidFill>
              </a:rPr>
              <a:t>Synthesizing</a:t>
            </a:r>
            <a:r>
              <a:rPr lang="es-ES" sz="2400" dirty="0" smtClean="0">
                <a:solidFill>
                  <a:schemeClr val="bg1"/>
                </a:solidFill>
              </a:rPr>
              <a:t> Stokes </a:t>
            </a:r>
            <a:r>
              <a:rPr lang="es-ES" sz="2400" dirty="0" err="1" smtClean="0">
                <a:solidFill>
                  <a:schemeClr val="bg1"/>
                </a:solidFill>
              </a:rPr>
              <a:t>profiles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takes</a:t>
            </a:r>
            <a:r>
              <a:rPr lang="es-ES" sz="2400" dirty="0" smtClean="0">
                <a:solidFill>
                  <a:schemeClr val="bg1"/>
                </a:solidFill>
              </a:rPr>
              <a:t> 10</a:t>
            </a:r>
            <a:r>
              <a:rPr lang="es-ES" sz="2400" baseline="30000" dirty="0" smtClean="0">
                <a:solidFill>
                  <a:schemeClr val="bg1"/>
                </a:solidFill>
              </a:rPr>
              <a:t>-4</a:t>
            </a:r>
            <a:r>
              <a:rPr lang="es-ES" sz="2400" dirty="0" smtClean="0">
                <a:solidFill>
                  <a:schemeClr val="bg1"/>
                </a:solidFill>
              </a:rPr>
              <a:t> - 1 </a:t>
            </a:r>
            <a:r>
              <a:rPr lang="es-ES" sz="2400" dirty="0" err="1" smtClean="0">
                <a:solidFill>
                  <a:schemeClr val="bg1"/>
                </a:solidFill>
              </a:rPr>
              <a:t>seconds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8" name="Picture 7" descr="computing_time.ep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533" y="1428736"/>
            <a:ext cx="5528934" cy="46425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TextBox 6"/>
          <p:cNvSpPr txBox="1"/>
          <p:nvPr/>
        </p:nvSpPr>
        <p:spPr>
          <a:xfrm>
            <a:off x="1357290" y="6182045"/>
            <a:ext cx="646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chemeClr val="bg1"/>
                </a:solidFill>
              </a:rPr>
              <a:t>3 </a:t>
            </a:r>
            <a:r>
              <a:rPr lang="es-ES" sz="2400" dirty="0" err="1" smtClean="0">
                <a:solidFill>
                  <a:schemeClr val="bg1"/>
                </a:solidFill>
              </a:rPr>
              <a:t>hours</a:t>
            </a:r>
            <a:r>
              <a:rPr lang="es-ES" sz="2400" dirty="0" smtClean="0">
                <a:solidFill>
                  <a:schemeClr val="bg1"/>
                </a:solidFill>
              </a:rPr>
              <a:t> of 2000x2000 </a:t>
            </a:r>
            <a:r>
              <a:rPr lang="es-ES" sz="2400" dirty="0" err="1" smtClean="0">
                <a:solidFill>
                  <a:schemeClr val="bg1"/>
                </a:solidFill>
              </a:rPr>
              <a:t>pixels</a:t>
            </a:r>
            <a:r>
              <a:rPr lang="es-ES" sz="2400" dirty="0" smtClean="0">
                <a:solidFill>
                  <a:schemeClr val="bg1"/>
                </a:solidFill>
              </a:rPr>
              <a:t> at a </a:t>
            </a:r>
            <a:r>
              <a:rPr lang="es-ES" sz="2400" dirty="0" err="1" smtClean="0">
                <a:solidFill>
                  <a:schemeClr val="bg1"/>
                </a:solidFill>
              </a:rPr>
              <a:t>cadence</a:t>
            </a:r>
            <a:r>
              <a:rPr lang="es-ES" sz="2400" dirty="0" smtClean="0">
                <a:solidFill>
                  <a:schemeClr val="bg1"/>
                </a:solidFill>
              </a:rPr>
              <a:t> of 1 min </a:t>
            </a:r>
            <a:endParaRPr lang="es-E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52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7" name="Text Box 5"/>
          <p:cNvSpPr txBox="1">
            <a:spLocks noChangeArrowheads="1"/>
          </p:cNvSpPr>
          <p:nvPr/>
        </p:nvSpPr>
        <p:spPr bwMode="auto">
          <a:xfrm>
            <a:off x="2845257" y="57150"/>
            <a:ext cx="3453487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FFFFFF"/>
                </a:solidFill>
              </a:rPr>
              <a:t>Look-up table (diagram)</a:t>
            </a:r>
            <a:endParaRPr lang="en-GB" sz="2400" dirty="0">
              <a:solidFill>
                <a:srgbClr val="FFFFFF"/>
              </a:solidFill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774950" y="2435225"/>
            <a:ext cx="1066800" cy="762000"/>
            <a:chOff x="2112" y="1248"/>
            <a:chExt cx="672" cy="480"/>
          </a:xfrm>
        </p:grpSpPr>
        <p:sp>
          <p:nvSpPr>
            <p:cNvPr id="95239" name="AutoShape 7"/>
            <p:cNvSpPr>
              <a:spLocks noChangeArrowheads="1"/>
            </p:cNvSpPr>
            <p:nvPr/>
          </p:nvSpPr>
          <p:spPr bwMode="auto">
            <a:xfrm>
              <a:off x="2112" y="1248"/>
              <a:ext cx="672" cy="480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95240" name="Text Box 8"/>
            <p:cNvSpPr txBox="1">
              <a:spLocks noChangeArrowheads="1"/>
            </p:cNvSpPr>
            <p:nvPr/>
          </p:nvSpPr>
          <p:spPr bwMode="auto">
            <a:xfrm>
              <a:off x="2161" y="1329"/>
              <a:ext cx="601" cy="32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algn="ctr"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solidFill>
                    <a:srgbClr val="000000"/>
                  </a:solidFill>
                  <a:latin typeface="Tahoma" charset="0"/>
                </a:rPr>
                <a:t>Solve SEE</a:t>
              </a:r>
            </a:p>
            <a:p>
              <a:pPr algn="ctr"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solidFill>
                    <a:srgbClr val="000000"/>
                  </a:solidFill>
                  <a:latin typeface="Tahoma" charset="0"/>
                </a:rPr>
                <a:t>equations</a:t>
              </a:r>
            </a:p>
          </p:txBody>
        </p:sp>
      </p:grpSp>
      <p:sp>
        <p:nvSpPr>
          <p:cNvPr id="95241" name="AutoShape 9"/>
          <p:cNvSpPr>
            <a:spLocks noChangeArrowheads="1"/>
          </p:cNvSpPr>
          <p:nvPr/>
        </p:nvSpPr>
        <p:spPr bwMode="auto">
          <a:xfrm>
            <a:off x="393700" y="2587625"/>
            <a:ext cx="1676400" cy="457200"/>
          </a:xfrm>
          <a:prstGeom prst="flowChartAlternate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95242" name="Text Box 10"/>
          <p:cNvSpPr txBox="1">
            <a:spLocks noChangeArrowheads="1"/>
          </p:cNvSpPr>
          <p:nvPr/>
        </p:nvSpPr>
        <p:spPr bwMode="auto">
          <a:xfrm>
            <a:off x="825500" y="2636838"/>
            <a:ext cx="771525" cy="3365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>
                <a:solidFill>
                  <a:srgbClr val="000000"/>
                </a:solidFill>
                <a:latin typeface="Tahoma" charset="0"/>
              </a:rPr>
              <a:t>B, T, v</a:t>
            </a:r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4298950" y="2587625"/>
            <a:ext cx="1604963" cy="457200"/>
            <a:chOff x="3072" y="1344"/>
            <a:chExt cx="1011" cy="288"/>
          </a:xfrm>
        </p:grpSpPr>
        <p:sp>
          <p:nvSpPr>
            <p:cNvPr id="95244" name="AutoShape 12"/>
            <p:cNvSpPr>
              <a:spLocks noChangeArrowheads="1"/>
            </p:cNvSpPr>
            <p:nvPr/>
          </p:nvSpPr>
          <p:spPr bwMode="auto">
            <a:xfrm>
              <a:off x="3072" y="1344"/>
              <a:ext cx="1008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95245" name="Text Box 13"/>
            <p:cNvSpPr txBox="1">
              <a:spLocks noChangeArrowheads="1"/>
            </p:cNvSpPr>
            <p:nvPr/>
          </p:nvSpPr>
          <p:spPr bwMode="auto">
            <a:xfrm>
              <a:off x="3072" y="1392"/>
              <a:ext cx="1011" cy="19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solidFill>
                    <a:srgbClr val="000000"/>
                  </a:solidFill>
                  <a:latin typeface="Tahoma" charset="0"/>
                </a:rPr>
                <a:t>Solve RT equation</a:t>
              </a:r>
            </a:p>
          </p:txBody>
        </p: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6432550" y="2587625"/>
            <a:ext cx="1600200" cy="457200"/>
            <a:chOff x="4416" y="1344"/>
            <a:chExt cx="1008" cy="288"/>
          </a:xfrm>
        </p:grpSpPr>
        <p:sp>
          <p:nvSpPr>
            <p:cNvPr id="95250" name="AutoShape 18"/>
            <p:cNvSpPr>
              <a:spLocks noChangeArrowheads="1"/>
            </p:cNvSpPr>
            <p:nvPr/>
          </p:nvSpPr>
          <p:spPr bwMode="auto">
            <a:xfrm>
              <a:off x="4416" y="1344"/>
              <a:ext cx="1008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95251" name="Text Box 19"/>
            <p:cNvSpPr txBox="1">
              <a:spLocks noChangeArrowheads="1"/>
            </p:cNvSpPr>
            <p:nvPr/>
          </p:nvSpPr>
          <p:spPr bwMode="auto">
            <a:xfrm>
              <a:off x="4416" y="1392"/>
              <a:ext cx="985" cy="19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solidFill>
                    <a:srgbClr val="000000"/>
                  </a:solidFill>
                  <a:latin typeface="Tahoma" charset="0"/>
                </a:rPr>
                <a:t>Emergent profiles</a:t>
              </a:r>
            </a:p>
          </p:txBody>
        </p:sp>
      </p:grpSp>
      <p:sp>
        <p:nvSpPr>
          <p:cNvPr id="95257" name="AutoShape 25"/>
          <p:cNvSpPr>
            <a:spLocks noChangeArrowheads="1"/>
          </p:cNvSpPr>
          <p:nvPr/>
        </p:nvSpPr>
        <p:spPr bwMode="auto">
          <a:xfrm>
            <a:off x="2241550" y="2740025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95258" name="AutoShape 26"/>
          <p:cNvSpPr>
            <a:spLocks noChangeArrowheads="1"/>
          </p:cNvSpPr>
          <p:nvPr/>
        </p:nvSpPr>
        <p:spPr bwMode="auto">
          <a:xfrm>
            <a:off x="3917950" y="2740025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95259" name="AutoShape 27"/>
          <p:cNvSpPr>
            <a:spLocks noChangeArrowheads="1"/>
          </p:cNvSpPr>
          <p:nvPr/>
        </p:nvSpPr>
        <p:spPr bwMode="auto">
          <a:xfrm>
            <a:off x="5975350" y="2740025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grpSp>
        <p:nvGrpSpPr>
          <p:cNvPr id="6" name="Group 51"/>
          <p:cNvGrpSpPr>
            <a:grpSpLocks/>
          </p:cNvGrpSpPr>
          <p:nvPr/>
        </p:nvGrpSpPr>
        <p:grpSpPr bwMode="auto">
          <a:xfrm>
            <a:off x="6427788" y="3733800"/>
            <a:ext cx="1600200" cy="457200"/>
            <a:chOff x="4049" y="1253"/>
            <a:chExt cx="1008" cy="288"/>
          </a:xfrm>
        </p:grpSpPr>
        <p:sp>
          <p:nvSpPr>
            <p:cNvPr id="95278" name="AutoShape 46"/>
            <p:cNvSpPr>
              <a:spLocks noChangeArrowheads="1"/>
            </p:cNvSpPr>
            <p:nvPr/>
          </p:nvSpPr>
          <p:spPr bwMode="auto">
            <a:xfrm>
              <a:off x="4049" y="1253"/>
              <a:ext cx="1008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95279" name="Text Box 47"/>
            <p:cNvSpPr txBox="1">
              <a:spLocks noChangeArrowheads="1"/>
            </p:cNvSpPr>
            <p:nvPr/>
          </p:nvSpPr>
          <p:spPr bwMode="auto">
            <a:xfrm>
              <a:off x="4129" y="1301"/>
              <a:ext cx="872" cy="19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solidFill>
                    <a:srgbClr val="000000"/>
                  </a:solidFill>
                  <a:latin typeface="Tahoma" charset="0"/>
                </a:rPr>
                <a:t>Large database</a:t>
              </a:r>
            </a:p>
          </p:txBody>
        </p:sp>
      </p:grpSp>
      <p:sp>
        <p:nvSpPr>
          <p:cNvPr id="95285" name="AutoShape 53"/>
          <p:cNvSpPr>
            <a:spLocks noChangeArrowheads="1"/>
          </p:cNvSpPr>
          <p:nvPr/>
        </p:nvSpPr>
        <p:spPr bwMode="auto">
          <a:xfrm>
            <a:off x="7164388" y="3227388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69811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ext Box 2"/>
          <p:cNvSpPr txBox="1">
            <a:spLocks noChangeArrowheads="1"/>
          </p:cNvSpPr>
          <p:nvPr/>
        </p:nvSpPr>
        <p:spPr bwMode="auto">
          <a:xfrm>
            <a:off x="1698625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>
                <a:solidFill>
                  <a:srgbClr val="FFFFFF"/>
                </a:solidFill>
              </a:rPr>
              <a:t>Milne-</a:t>
            </a:r>
            <a:r>
              <a:rPr lang="en-US" sz="2400" dirty="0" err="1">
                <a:solidFill>
                  <a:srgbClr val="FFFFFF"/>
                </a:solidFill>
              </a:rPr>
              <a:t>Eddington</a:t>
            </a:r>
            <a:r>
              <a:rPr lang="en-US" sz="2400" dirty="0">
                <a:solidFill>
                  <a:srgbClr val="FFFFFF"/>
                </a:solidFill>
              </a:rPr>
              <a:t> with Zeeman effect</a:t>
            </a:r>
          </a:p>
        </p:txBody>
      </p:sp>
      <p:pic>
        <p:nvPicPr>
          <p:cNvPr id="131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838" y="549275"/>
            <a:ext cx="5903912" cy="5837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1076" name="Text Box 4"/>
          <p:cNvSpPr txBox="1">
            <a:spLocks noChangeArrowheads="1"/>
          </p:cNvSpPr>
          <p:nvPr/>
        </p:nvSpPr>
        <p:spPr bwMode="auto">
          <a:xfrm>
            <a:off x="7424738" y="6453188"/>
            <a:ext cx="17557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1600"/>
              <a:t>Lites et al. (1988)</a:t>
            </a:r>
          </a:p>
        </p:txBody>
      </p:sp>
    </p:spTree>
    <p:extLst>
      <p:ext uri="{BB962C8B-B14F-4D97-AF65-F5344CB8AC3E}">
        <p14:creationId xmlns:p14="http://schemas.microsoft.com/office/powerpoint/2010/main" val="204940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7" name="Text Box 5"/>
          <p:cNvSpPr txBox="1">
            <a:spLocks noChangeArrowheads="1"/>
          </p:cNvSpPr>
          <p:nvPr/>
        </p:nvSpPr>
        <p:spPr bwMode="auto">
          <a:xfrm>
            <a:off x="2845257" y="57150"/>
            <a:ext cx="3453487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FFFFFF"/>
                </a:solidFill>
              </a:rPr>
              <a:t>Look-up table (diagram)</a:t>
            </a:r>
            <a:endParaRPr lang="en-GB" sz="2400" dirty="0">
              <a:solidFill>
                <a:srgbClr val="FFFFFF"/>
              </a:solidFill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774950" y="1390650"/>
            <a:ext cx="1066800" cy="762000"/>
            <a:chOff x="2112" y="1248"/>
            <a:chExt cx="672" cy="480"/>
          </a:xfrm>
        </p:grpSpPr>
        <p:sp>
          <p:nvSpPr>
            <p:cNvPr id="95239" name="AutoShape 7"/>
            <p:cNvSpPr>
              <a:spLocks noChangeArrowheads="1"/>
            </p:cNvSpPr>
            <p:nvPr/>
          </p:nvSpPr>
          <p:spPr bwMode="auto">
            <a:xfrm>
              <a:off x="2112" y="1248"/>
              <a:ext cx="672" cy="480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95240" name="Text Box 8"/>
            <p:cNvSpPr txBox="1">
              <a:spLocks noChangeArrowheads="1"/>
            </p:cNvSpPr>
            <p:nvPr/>
          </p:nvSpPr>
          <p:spPr bwMode="auto">
            <a:xfrm>
              <a:off x="2161" y="1329"/>
              <a:ext cx="601" cy="32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algn="ctr"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solidFill>
                    <a:srgbClr val="000000"/>
                  </a:solidFill>
                  <a:latin typeface="Tahoma" charset="0"/>
                </a:rPr>
                <a:t>Solve SEE</a:t>
              </a:r>
            </a:p>
            <a:p>
              <a:pPr algn="ctr"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solidFill>
                    <a:srgbClr val="000000"/>
                  </a:solidFill>
                  <a:latin typeface="Tahoma" charset="0"/>
                </a:rPr>
                <a:t>equations</a:t>
              </a:r>
            </a:p>
          </p:txBody>
        </p:sp>
      </p:grpSp>
      <p:sp>
        <p:nvSpPr>
          <p:cNvPr id="95241" name="AutoShape 9"/>
          <p:cNvSpPr>
            <a:spLocks noChangeArrowheads="1"/>
          </p:cNvSpPr>
          <p:nvPr/>
        </p:nvSpPr>
        <p:spPr bwMode="auto">
          <a:xfrm>
            <a:off x="393700" y="1543050"/>
            <a:ext cx="1676400" cy="457200"/>
          </a:xfrm>
          <a:prstGeom prst="flowChartAlternate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95242" name="Text Box 10"/>
          <p:cNvSpPr txBox="1">
            <a:spLocks noChangeArrowheads="1"/>
          </p:cNvSpPr>
          <p:nvPr/>
        </p:nvSpPr>
        <p:spPr bwMode="auto">
          <a:xfrm>
            <a:off x="825500" y="1592263"/>
            <a:ext cx="771525" cy="3365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>
                <a:solidFill>
                  <a:srgbClr val="000000"/>
                </a:solidFill>
                <a:latin typeface="Tahoma" charset="0"/>
              </a:rPr>
              <a:t>B, T, v</a:t>
            </a:r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4298950" y="1543050"/>
            <a:ext cx="1604963" cy="457200"/>
            <a:chOff x="3072" y="1344"/>
            <a:chExt cx="1011" cy="288"/>
          </a:xfrm>
        </p:grpSpPr>
        <p:sp>
          <p:nvSpPr>
            <p:cNvPr id="95244" name="AutoShape 12"/>
            <p:cNvSpPr>
              <a:spLocks noChangeArrowheads="1"/>
            </p:cNvSpPr>
            <p:nvPr/>
          </p:nvSpPr>
          <p:spPr bwMode="auto">
            <a:xfrm>
              <a:off x="3072" y="1344"/>
              <a:ext cx="1008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95245" name="Text Box 13"/>
            <p:cNvSpPr txBox="1">
              <a:spLocks noChangeArrowheads="1"/>
            </p:cNvSpPr>
            <p:nvPr/>
          </p:nvSpPr>
          <p:spPr bwMode="auto">
            <a:xfrm>
              <a:off x="3072" y="1392"/>
              <a:ext cx="1011" cy="19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solidFill>
                    <a:srgbClr val="000000"/>
                  </a:solidFill>
                  <a:latin typeface="Tahoma" charset="0"/>
                </a:rPr>
                <a:t>Solve RT equation</a:t>
              </a:r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1042988" y="4535509"/>
            <a:ext cx="1981200" cy="685800"/>
            <a:chOff x="2640" y="2016"/>
            <a:chExt cx="1248" cy="432"/>
          </a:xfrm>
        </p:grpSpPr>
        <p:sp>
          <p:nvSpPr>
            <p:cNvPr id="95247" name="AutoShape 15"/>
            <p:cNvSpPr>
              <a:spLocks noChangeArrowheads="1"/>
            </p:cNvSpPr>
            <p:nvPr/>
          </p:nvSpPr>
          <p:spPr bwMode="auto">
            <a:xfrm>
              <a:off x="2640" y="2016"/>
              <a:ext cx="1248" cy="432"/>
            </a:xfrm>
            <a:prstGeom prst="flowChartInputOutput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95248" name="Text Box 16"/>
            <p:cNvSpPr txBox="1">
              <a:spLocks noChangeArrowheads="1"/>
            </p:cNvSpPr>
            <p:nvPr/>
          </p:nvSpPr>
          <p:spPr bwMode="auto">
            <a:xfrm>
              <a:off x="2832" y="2064"/>
              <a:ext cx="834" cy="32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algn="ctr"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solidFill>
                    <a:srgbClr val="000000"/>
                  </a:solidFill>
                  <a:latin typeface="Tahoma" charset="0"/>
                </a:rPr>
                <a:t>Observed</a:t>
              </a:r>
            </a:p>
            <a:p>
              <a:pPr algn="ctr"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solidFill>
                    <a:srgbClr val="000000"/>
                  </a:solidFill>
                  <a:latin typeface="Tahoma" charset="0"/>
                </a:rPr>
                <a:t>Stokes profiles</a:t>
              </a:r>
            </a:p>
          </p:txBody>
        </p: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6432550" y="1543050"/>
            <a:ext cx="1600200" cy="457200"/>
            <a:chOff x="4416" y="1344"/>
            <a:chExt cx="1008" cy="288"/>
          </a:xfrm>
        </p:grpSpPr>
        <p:sp>
          <p:nvSpPr>
            <p:cNvPr id="95250" name="AutoShape 18"/>
            <p:cNvSpPr>
              <a:spLocks noChangeArrowheads="1"/>
            </p:cNvSpPr>
            <p:nvPr/>
          </p:nvSpPr>
          <p:spPr bwMode="auto">
            <a:xfrm>
              <a:off x="4416" y="1344"/>
              <a:ext cx="1008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95251" name="Text Box 19"/>
            <p:cNvSpPr txBox="1">
              <a:spLocks noChangeArrowheads="1"/>
            </p:cNvSpPr>
            <p:nvPr/>
          </p:nvSpPr>
          <p:spPr bwMode="auto">
            <a:xfrm>
              <a:off x="4416" y="1392"/>
              <a:ext cx="985" cy="19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solidFill>
                    <a:srgbClr val="000000"/>
                  </a:solidFill>
                  <a:latin typeface="Tahoma" charset="0"/>
                </a:rPr>
                <a:t>Emergent profiles</a:t>
              </a:r>
            </a:p>
          </p:txBody>
        </p:sp>
      </p:grpSp>
      <p:sp>
        <p:nvSpPr>
          <p:cNvPr id="95253" name="AutoShape 21"/>
          <p:cNvSpPr>
            <a:spLocks noChangeArrowheads="1"/>
          </p:cNvSpPr>
          <p:nvPr/>
        </p:nvSpPr>
        <p:spPr bwMode="auto">
          <a:xfrm>
            <a:off x="3779838" y="4635521"/>
            <a:ext cx="2133600" cy="457200"/>
          </a:xfrm>
          <a:prstGeom prst="flowChart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95254" name="Text Box 22"/>
          <p:cNvSpPr txBox="1">
            <a:spLocks noChangeArrowheads="1"/>
          </p:cNvSpPr>
          <p:nvPr/>
        </p:nvSpPr>
        <p:spPr bwMode="auto">
          <a:xfrm>
            <a:off x="3813175" y="4713309"/>
            <a:ext cx="2070100" cy="30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Tahoma" charset="0"/>
              </a:rPr>
              <a:t>Statistical estimator (</a:t>
            </a:r>
            <a:r>
              <a:rPr lang="en-GB" sz="1400">
                <a:solidFill>
                  <a:srgbClr val="000000"/>
                </a:solidFill>
                <a:latin typeface="Symbol" pitchFamily="18" charset="2"/>
              </a:rPr>
              <a:t></a:t>
            </a:r>
            <a:r>
              <a:rPr lang="en-GB" sz="1400" baseline="30000">
                <a:solidFill>
                  <a:srgbClr val="000000"/>
                </a:solidFill>
                <a:latin typeface="Tahoma" charset="0"/>
              </a:rPr>
              <a:t>2</a:t>
            </a:r>
            <a:r>
              <a:rPr lang="en-GB" sz="1400">
                <a:solidFill>
                  <a:srgbClr val="000000"/>
                </a:solidFill>
                <a:latin typeface="Tahoma" charset="0"/>
              </a:rPr>
              <a:t>)</a:t>
            </a:r>
          </a:p>
        </p:txBody>
      </p:sp>
      <p:sp>
        <p:nvSpPr>
          <p:cNvPr id="95255" name="AutoShape 23"/>
          <p:cNvSpPr>
            <a:spLocks noChangeArrowheads="1"/>
          </p:cNvSpPr>
          <p:nvPr/>
        </p:nvSpPr>
        <p:spPr bwMode="auto">
          <a:xfrm>
            <a:off x="3973513" y="6048396"/>
            <a:ext cx="1676400" cy="381000"/>
          </a:xfrm>
          <a:prstGeom prst="flowChart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Tahoma" charset="0"/>
              </a:rPr>
              <a:t>Best model</a:t>
            </a:r>
          </a:p>
        </p:txBody>
      </p:sp>
      <p:sp>
        <p:nvSpPr>
          <p:cNvPr id="95257" name="AutoShape 25"/>
          <p:cNvSpPr>
            <a:spLocks noChangeArrowheads="1"/>
          </p:cNvSpPr>
          <p:nvPr/>
        </p:nvSpPr>
        <p:spPr bwMode="auto">
          <a:xfrm>
            <a:off x="2241550" y="1695450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95258" name="AutoShape 26"/>
          <p:cNvSpPr>
            <a:spLocks noChangeArrowheads="1"/>
          </p:cNvSpPr>
          <p:nvPr/>
        </p:nvSpPr>
        <p:spPr bwMode="auto">
          <a:xfrm>
            <a:off x="3917950" y="1695450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95259" name="AutoShape 27"/>
          <p:cNvSpPr>
            <a:spLocks noChangeArrowheads="1"/>
          </p:cNvSpPr>
          <p:nvPr/>
        </p:nvSpPr>
        <p:spPr bwMode="auto">
          <a:xfrm>
            <a:off x="5975350" y="1695450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95260" name="AutoShape 28"/>
          <p:cNvSpPr>
            <a:spLocks noChangeArrowheads="1"/>
          </p:cNvSpPr>
          <p:nvPr/>
        </p:nvSpPr>
        <p:spPr bwMode="auto">
          <a:xfrm>
            <a:off x="4627563" y="3386138"/>
            <a:ext cx="304800" cy="1042994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95261" name="AutoShape 29"/>
          <p:cNvSpPr>
            <a:spLocks noChangeArrowheads="1"/>
          </p:cNvSpPr>
          <p:nvPr/>
        </p:nvSpPr>
        <p:spPr bwMode="auto">
          <a:xfrm>
            <a:off x="3132138" y="4824434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95264" name="AutoShape 32"/>
          <p:cNvSpPr>
            <a:spLocks noChangeArrowheads="1"/>
          </p:cNvSpPr>
          <p:nvPr/>
        </p:nvSpPr>
        <p:spPr bwMode="auto">
          <a:xfrm>
            <a:off x="4627563" y="5397521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grpSp>
        <p:nvGrpSpPr>
          <p:cNvPr id="6" name="Group 51"/>
          <p:cNvGrpSpPr>
            <a:grpSpLocks/>
          </p:cNvGrpSpPr>
          <p:nvPr/>
        </p:nvGrpSpPr>
        <p:grpSpPr bwMode="auto">
          <a:xfrm>
            <a:off x="6427788" y="2689225"/>
            <a:ext cx="1600200" cy="457200"/>
            <a:chOff x="4049" y="1253"/>
            <a:chExt cx="1008" cy="288"/>
          </a:xfrm>
        </p:grpSpPr>
        <p:sp>
          <p:nvSpPr>
            <p:cNvPr id="95278" name="AutoShape 46"/>
            <p:cNvSpPr>
              <a:spLocks noChangeArrowheads="1"/>
            </p:cNvSpPr>
            <p:nvPr/>
          </p:nvSpPr>
          <p:spPr bwMode="auto">
            <a:xfrm>
              <a:off x="4049" y="1253"/>
              <a:ext cx="1008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95279" name="Text Box 47"/>
            <p:cNvSpPr txBox="1">
              <a:spLocks noChangeArrowheads="1"/>
            </p:cNvSpPr>
            <p:nvPr/>
          </p:nvSpPr>
          <p:spPr bwMode="auto">
            <a:xfrm>
              <a:off x="4129" y="1301"/>
              <a:ext cx="872" cy="19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solidFill>
                    <a:srgbClr val="000000"/>
                  </a:solidFill>
                  <a:latin typeface="Tahoma" charset="0"/>
                </a:rPr>
                <a:t>Large database</a:t>
              </a:r>
            </a:p>
          </p:txBody>
        </p:sp>
      </p:grpSp>
      <p:grpSp>
        <p:nvGrpSpPr>
          <p:cNvPr id="7" name="Group 50"/>
          <p:cNvGrpSpPr>
            <a:grpSpLocks/>
          </p:cNvGrpSpPr>
          <p:nvPr/>
        </p:nvGrpSpPr>
        <p:grpSpPr bwMode="auto">
          <a:xfrm>
            <a:off x="3979863" y="2616200"/>
            <a:ext cx="1600200" cy="647700"/>
            <a:chOff x="2507" y="1253"/>
            <a:chExt cx="1008" cy="408"/>
          </a:xfrm>
        </p:grpSpPr>
        <p:sp>
          <p:nvSpPr>
            <p:cNvPr id="95280" name="AutoShape 48"/>
            <p:cNvSpPr>
              <a:spLocks noChangeArrowheads="1"/>
            </p:cNvSpPr>
            <p:nvPr/>
          </p:nvSpPr>
          <p:spPr bwMode="auto">
            <a:xfrm>
              <a:off x="2507" y="1253"/>
              <a:ext cx="1008" cy="40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95281" name="Text Box 49"/>
            <p:cNvSpPr txBox="1">
              <a:spLocks noChangeArrowheads="1"/>
            </p:cNvSpPr>
            <p:nvPr/>
          </p:nvSpPr>
          <p:spPr bwMode="auto">
            <a:xfrm>
              <a:off x="2651" y="1301"/>
              <a:ext cx="724" cy="33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algn="ctr"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 dirty="0" smtClean="0">
                  <a:solidFill>
                    <a:srgbClr val="000000"/>
                  </a:solidFill>
                  <a:latin typeface="Tahoma" charset="0"/>
                </a:rPr>
                <a:t>Compressed</a:t>
              </a:r>
            </a:p>
            <a:p>
              <a:pPr algn="ctr"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 dirty="0" smtClean="0">
                  <a:solidFill>
                    <a:srgbClr val="000000"/>
                  </a:solidFill>
                  <a:latin typeface="Tahoma" charset="0"/>
                </a:rPr>
                <a:t>database</a:t>
              </a:r>
              <a:endParaRPr lang="en-GB" sz="1400" dirty="0">
                <a:solidFill>
                  <a:srgbClr val="000000"/>
                </a:solidFill>
                <a:latin typeface="Tahoma" charset="0"/>
              </a:endParaRPr>
            </a:p>
          </p:txBody>
        </p:sp>
      </p:grpSp>
      <p:sp>
        <p:nvSpPr>
          <p:cNvPr id="95284" name="AutoShape 52"/>
          <p:cNvSpPr>
            <a:spLocks noChangeArrowheads="1"/>
          </p:cNvSpPr>
          <p:nvPr/>
        </p:nvSpPr>
        <p:spPr bwMode="auto">
          <a:xfrm>
            <a:off x="5770563" y="2833688"/>
            <a:ext cx="457200" cy="2286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95285" name="AutoShape 53"/>
          <p:cNvSpPr>
            <a:spLocks noChangeArrowheads="1"/>
          </p:cNvSpPr>
          <p:nvPr/>
        </p:nvSpPr>
        <p:spPr bwMode="auto">
          <a:xfrm>
            <a:off x="7164388" y="2182813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61176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611188" y="1785926"/>
            <a:ext cx="25509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Zeeman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Milne-Eddington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2470" name="Text Box 6"/>
          <p:cNvSpPr txBox="1">
            <a:spLocks noChangeArrowheads="1"/>
          </p:cNvSpPr>
          <p:nvPr/>
        </p:nvSpPr>
        <p:spPr bwMode="auto">
          <a:xfrm>
            <a:off x="839788" y="4478332"/>
            <a:ext cx="197316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Zeeman+scattering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2472" name="Text Box 8"/>
          <p:cNvSpPr txBox="1">
            <a:spLocks noChangeArrowheads="1"/>
          </p:cNvSpPr>
          <p:nvPr/>
        </p:nvSpPr>
        <p:spPr bwMode="auto">
          <a:xfrm>
            <a:off x="4876800" y="1639661"/>
            <a:ext cx="27578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rgbClr val="00FF00"/>
                </a:solidFill>
              </a:rPr>
              <a:t>Themis </a:t>
            </a:r>
            <a:r>
              <a:rPr lang="es-ES" dirty="0" err="1" smtClean="0">
                <a:solidFill>
                  <a:srgbClr val="00FF00"/>
                </a:solidFill>
              </a:rPr>
              <a:t>code</a:t>
            </a:r>
            <a:r>
              <a:rPr lang="es-ES" dirty="0" smtClean="0">
                <a:solidFill>
                  <a:srgbClr val="00FF00"/>
                </a:solidFill>
              </a:rPr>
              <a:t>  </a:t>
            </a:r>
            <a:r>
              <a:rPr lang="es-ES" dirty="0" smtClean="0">
                <a:solidFill>
                  <a:schemeClr val="bg1"/>
                </a:solidFill>
              </a:rPr>
              <a:t>(López </a:t>
            </a:r>
            <a:r>
              <a:rPr lang="es-ES" dirty="0" err="1" smtClean="0">
                <a:solidFill>
                  <a:schemeClr val="bg1"/>
                </a:solidFill>
              </a:rPr>
              <a:t>Ariste</a:t>
            </a:r>
            <a:r>
              <a:rPr lang="es-ES" dirty="0" smtClean="0">
                <a:solidFill>
                  <a:schemeClr val="bg1"/>
                </a:solidFill>
              </a:rPr>
              <a:t>)</a:t>
            </a:r>
          </a:p>
          <a:p>
            <a:r>
              <a:rPr lang="es-ES" dirty="0" smtClean="0">
                <a:solidFill>
                  <a:srgbClr val="00FF00"/>
                </a:solidFill>
              </a:rPr>
              <a:t>ANN</a:t>
            </a:r>
            <a:r>
              <a:rPr lang="es-ES" dirty="0" smtClean="0">
                <a:solidFill>
                  <a:schemeClr val="bg1"/>
                </a:solidFill>
              </a:rPr>
              <a:t> (Socas-Navarro)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2474" name="Text Box 10"/>
          <p:cNvSpPr txBox="1">
            <a:spLocks noChangeArrowheads="1"/>
          </p:cNvSpPr>
          <p:nvPr/>
        </p:nvSpPr>
        <p:spPr bwMode="auto">
          <a:xfrm>
            <a:off x="4729897" y="4397514"/>
            <a:ext cx="380450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rgbClr val="FFFF00"/>
                </a:solidFill>
              </a:rPr>
              <a:t>He I 10830+D3 </a:t>
            </a:r>
          </a:p>
          <a:p>
            <a:r>
              <a:rPr lang="es-ES" dirty="0" smtClean="0">
                <a:solidFill>
                  <a:schemeClr val="bg1"/>
                </a:solidFill>
              </a:rPr>
              <a:t>(</a:t>
            </a:r>
            <a:r>
              <a:rPr lang="es-ES" dirty="0" err="1" smtClean="0">
                <a:solidFill>
                  <a:schemeClr val="bg1"/>
                </a:solidFill>
              </a:rPr>
              <a:t>Casini</a:t>
            </a:r>
            <a:r>
              <a:rPr lang="es-ES" dirty="0" smtClean="0">
                <a:solidFill>
                  <a:schemeClr val="bg1"/>
                </a:solidFill>
              </a:rPr>
              <a:t>, López </a:t>
            </a:r>
            <a:r>
              <a:rPr lang="es-ES" dirty="0" err="1" smtClean="0">
                <a:solidFill>
                  <a:schemeClr val="bg1"/>
                </a:solidFill>
              </a:rPr>
              <a:t>Ariste</a:t>
            </a:r>
            <a:r>
              <a:rPr lang="es-ES" dirty="0" smtClean="0">
                <a:solidFill>
                  <a:schemeClr val="bg1"/>
                </a:solidFill>
              </a:rPr>
              <a:t> &amp; </a:t>
            </a:r>
            <a:r>
              <a:rPr lang="es-ES" dirty="0" err="1" smtClean="0">
                <a:solidFill>
                  <a:schemeClr val="bg1"/>
                </a:solidFill>
              </a:rPr>
              <a:t>Paletou</a:t>
            </a:r>
            <a:r>
              <a:rPr lang="es-ES" dirty="0" smtClean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62478" name="Text Box 14"/>
          <p:cNvSpPr txBox="1">
            <a:spLocks noChangeArrowheads="1"/>
          </p:cNvSpPr>
          <p:nvPr/>
        </p:nvSpPr>
        <p:spPr bwMode="auto">
          <a:xfrm>
            <a:off x="2437212" y="76200"/>
            <a:ext cx="4269577" cy="4429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1639" tIns="63220" rIns="81639" bIns="40820"/>
          <a:lstStyle/>
          <a:p>
            <a:pPr algn="ctr" defTabSz="414338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</a:pPr>
            <a:r>
              <a:rPr lang="en-US" sz="2400" dirty="0" smtClean="0">
                <a:solidFill>
                  <a:srgbClr val="FFFFFF"/>
                </a:solidFill>
              </a:rPr>
              <a:t>Look-up table inversion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3810000" y="1864752"/>
            <a:ext cx="285752" cy="345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ight Arrow 8"/>
          <p:cNvSpPr/>
          <p:nvPr/>
        </p:nvSpPr>
        <p:spPr>
          <a:xfrm>
            <a:off x="3810000" y="4572008"/>
            <a:ext cx="285752" cy="345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846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87900" y="620713"/>
            <a:ext cx="4144963" cy="607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9571" name="Text Box 3"/>
          <p:cNvSpPr txBox="1">
            <a:spLocks noChangeArrowheads="1"/>
          </p:cNvSpPr>
          <p:nvPr/>
        </p:nvSpPr>
        <p:spPr bwMode="auto">
          <a:xfrm>
            <a:off x="179388" y="6405563"/>
            <a:ext cx="1889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sz="1600"/>
              <a:t>Casini et al. (2009)</a:t>
            </a:r>
          </a:p>
        </p:txBody>
      </p:sp>
      <p:sp>
        <p:nvSpPr>
          <p:cNvPr id="109572" name="Text Box 4"/>
          <p:cNvSpPr txBox="1">
            <a:spLocks noChangeArrowheads="1"/>
          </p:cNvSpPr>
          <p:nvPr/>
        </p:nvSpPr>
        <p:spPr bwMode="auto">
          <a:xfrm>
            <a:off x="323850" y="711200"/>
            <a:ext cx="233203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/>
              <a:t>Multiline inversions</a:t>
            </a:r>
          </a:p>
          <a:p>
            <a:r>
              <a:rPr lang="es-ES"/>
              <a:t>He I D3+10830 </a:t>
            </a:r>
            <a:r>
              <a:rPr lang="en-US">
                <a:cs typeface="Arial" charset="0"/>
              </a:rPr>
              <a:t>Å</a:t>
            </a:r>
          </a:p>
        </p:txBody>
      </p:sp>
      <p:sp>
        <p:nvSpPr>
          <p:cNvPr id="109573" name="Text Box 5"/>
          <p:cNvSpPr txBox="1">
            <a:spLocks noChangeArrowheads="1"/>
          </p:cNvSpPr>
          <p:nvPr/>
        </p:nvSpPr>
        <p:spPr bwMode="auto">
          <a:xfrm>
            <a:off x="179388" y="2006600"/>
            <a:ext cx="3359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/>
              <a:t>Database of </a:t>
            </a:r>
            <a:r>
              <a:rPr lang="es-ES">
                <a:solidFill>
                  <a:srgbClr val="00FF00"/>
                </a:solidFill>
              </a:rPr>
              <a:t>250000</a:t>
            </a:r>
            <a:r>
              <a:rPr lang="es-ES"/>
              <a:t> models</a:t>
            </a:r>
          </a:p>
          <a:p>
            <a:r>
              <a:rPr lang="es-ES"/>
              <a:t>for errors of ~10</a:t>
            </a:r>
            <a:r>
              <a:rPr lang="es-ES" baseline="30000"/>
              <a:t>-3</a:t>
            </a:r>
          </a:p>
        </p:txBody>
      </p:sp>
      <p:sp>
        <p:nvSpPr>
          <p:cNvPr id="109574" name="Text Box 6"/>
          <p:cNvSpPr txBox="1">
            <a:spLocks noChangeArrowheads="1"/>
          </p:cNvSpPr>
          <p:nvPr/>
        </p:nvSpPr>
        <p:spPr bwMode="auto">
          <a:xfrm>
            <a:off x="2639271" y="57150"/>
            <a:ext cx="3865459" cy="47923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FFFFFF"/>
                </a:solidFill>
              </a:rPr>
              <a:t>Multiline look-up inversion</a:t>
            </a:r>
            <a:endParaRPr lang="en-GB" sz="2400" dirty="0">
              <a:solidFill>
                <a:srgbClr val="FFFFFF"/>
              </a:solidFill>
            </a:endParaRPr>
          </a:p>
        </p:txBody>
      </p:sp>
      <p:sp>
        <p:nvSpPr>
          <p:cNvPr id="109575" name="Text Box 7"/>
          <p:cNvSpPr txBox="1">
            <a:spLocks noChangeArrowheads="1"/>
          </p:cNvSpPr>
          <p:nvPr/>
        </p:nvSpPr>
        <p:spPr bwMode="auto">
          <a:xfrm>
            <a:off x="231775" y="3935413"/>
            <a:ext cx="3763963" cy="1006475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s-ES" b="1">
                <a:solidFill>
                  <a:schemeClr val="tx1"/>
                </a:solidFill>
              </a:rPr>
              <a:t>Size of DB for smaller errors?</a:t>
            </a:r>
          </a:p>
          <a:p>
            <a:pPr algn="ctr"/>
            <a:r>
              <a:rPr lang="es-ES" b="1">
                <a:solidFill>
                  <a:schemeClr val="tx1"/>
                </a:solidFill>
              </a:rPr>
              <a:t>Are they practical?</a:t>
            </a:r>
          </a:p>
          <a:p>
            <a:pPr algn="ctr"/>
            <a:r>
              <a:rPr lang="es-ES" b="1">
                <a:solidFill>
                  <a:schemeClr val="tx1"/>
                </a:solidFill>
              </a:rPr>
              <a:t>Interpolation?</a:t>
            </a:r>
          </a:p>
        </p:txBody>
      </p:sp>
    </p:spTree>
    <p:extLst>
      <p:ext uri="{BB962C8B-B14F-4D97-AF65-F5344CB8AC3E}">
        <p14:creationId xmlns:p14="http://schemas.microsoft.com/office/powerpoint/2010/main" val="136152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2" name="Imagen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388" y="1209675"/>
            <a:ext cx="2652712" cy="286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693" name="Imagen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32138" y="4292600"/>
            <a:ext cx="2489200" cy="237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694" name="Imagen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0825" y="4221163"/>
            <a:ext cx="260985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695" name="Imagen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63938" y="588963"/>
            <a:ext cx="5256212" cy="363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4696" name="Text Box 8"/>
          <p:cNvSpPr txBox="1">
            <a:spLocks noChangeArrowheads="1"/>
          </p:cNvSpPr>
          <p:nvPr/>
        </p:nvSpPr>
        <p:spPr bwMode="auto">
          <a:xfrm>
            <a:off x="7061200" y="6477000"/>
            <a:ext cx="20478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sz="1600"/>
              <a:t>Kuckein et al. (2009)</a:t>
            </a:r>
          </a:p>
        </p:txBody>
      </p:sp>
      <p:sp>
        <p:nvSpPr>
          <p:cNvPr id="114697" name="Text Box 9"/>
          <p:cNvSpPr txBox="1">
            <a:spLocks noChangeArrowheads="1"/>
          </p:cNvSpPr>
          <p:nvPr/>
        </p:nvSpPr>
        <p:spPr bwMode="auto">
          <a:xfrm>
            <a:off x="7740650" y="4383088"/>
            <a:ext cx="1206500" cy="701675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b="1">
                <a:solidFill>
                  <a:schemeClr val="tx1"/>
                </a:solidFill>
              </a:rPr>
              <a:t>B=626 G</a:t>
            </a:r>
          </a:p>
          <a:p>
            <a:r>
              <a:rPr lang="es-ES" b="1">
                <a:solidFill>
                  <a:schemeClr val="tx1"/>
                </a:solidFill>
                <a:latin typeface="Symbol" pitchFamily="18" charset="2"/>
              </a:rPr>
              <a:t>q</a:t>
            </a:r>
            <a:r>
              <a:rPr lang="es-ES" b="1">
                <a:solidFill>
                  <a:schemeClr val="tx1"/>
                </a:solidFill>
              </a:rPr>
              <a:t>=80º</a:t>
            </a:r>
          </a:p>
        </p:txBody>
      </p:sp>
      <p:sp>
        <p:nvSpPr>
          <p:cNvPr id="114698" name="Text Box 10"/>
          <p:cNvSpPr txBox="1">
            <a:spLocks noChangeArrowheads="1"/>
          </p:cNvSpPr>
          <p:nvPr/>
        </p:nvSpPr>
        <p:spPr bwMode="auto">
          <a:xfrm>
            <a:off x="2279243" y="57150"/>
            <a:ext cx="4617267" cy="47923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>
                <a:solidFill>
                  <a:srgbClr val="FFFFFF"/>
                </a:solidFill>
              </a:rPr>
              <a:t>Look-up </a:t>
            </a:r>
            <a:r>
              <a:rPr lang="en-GB" sz="2400" dirty="0" smtClean="0">
                <a:solidFill>
                  <a:srgbClr val="FFFFFF"/>
                </a:solidFill>
              </a:rPr>
              <a:t>inversions for </a:t>
            </a:r>
            <a:r>
              <a:rPr lang="en-GB" sz="2400" dirty="0">
                <a:solidFill>
                  <a:srgbClr val="FFFFFF"/>
                </a:solidFill>
              </a:rPr>
              <a:t>10830 </a:t>
            </a:r>
            <a:r>
              <a:rPr lang="en-US" sz="2400" dirty="0">
                <a:solidFill>
                  <a:srgbClr val="FFFFFF"/>
                </a:solidFill>
                <a:cs typeface="Arial" charset="0"/>
              </a:rPr>
              <a:t>Å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940152" y="5445224"/>
            <a:ext cx="2280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/>
              <a:t>Very</a:t>
            </a:r>
            <a:r>
              <a:rPr lang="es-ES" dirty="0" smtClean="0"/>
              <a:t> </a:t>
            </a:r>
            <a:r>
              <a:rPr lang="es-ES" dirty="0" err="1" smtClean="0"/>
              <a:t>large</a:t>
            </a:r>
            <a:r>
              <a:rPr lang="es-ES" dirty="0" smtClean="0"/>
              <a:t> </a:t>
            </a:r>
            <a:r>
              <a:rPr lang="es-ES" dirty="0" err="1" smtClean="0"/>
              <a:t>fields</a:t>
            </a:r>
            <a:r>
              <a:rPr lang="es-ES" dirty="0" smtClean="0"/>
              <a:t> in</a:t>
            </a:r>
          </a:p>
          <a:p>
            <a:pPr algn="ctr"/>
            <a:r>
              <a:rPr lang="es-ES" dirty="0" smtClean="0"/>
              <a:t>AR </a:t>
            </a:r>
            <a:r>
              <a:rPr lang="es-ES" dirty="0" err="1" smtClean="0"/>
              <a:t>filaments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20472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17650" y="692150"/>
            <a:ext cx="6108700" cy="579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0596" name="Text Box 4"/>
          <p:cNvSpPr txBox="1">
            <a:spLocks noChangeArrowheads="1"/>
          </p:cNvSpPr>
          <p:nvPr/>
        </p:nvSpPr>
        <p:spPr bwMode="auto">
          <a:xfrm>
            <a:off x="7235825" y="6477000"/>
            <a:ext cx="1889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sz="1600"/>
              <a:t>Casini et al. (2005)</a:t>
            </a:r>
          </a:p>
        </p:txBody>
      </p:sp>
      <p:sp>
        <p:nvSpPr>
          <p:cNvPr id="110597" name="Text Box 5"/>
          <p:cNvSpPr txBox="1">
            <a:spLocks noChangeArrowheads="1"/>
          </p:cNvSpPr>
          <p:nvPr/>
        </p:nvSpPr>
        <p:spPr bwMode="auto">
          <a:xfrm>
            <a:off x="1801524" y="57150"/>
            <a:ext cx="5577467" cy="47923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500" dirty="0">
                <a:solidFill>
                  <a:srgbClr val="FFFFFF"/>
                </a:solidFill>
              </a:rPr>
              <a:t>Solar prominences (</a:t>
            </a:r>
            <a:r>
              <a:rPr lang="en-GB" sz="2500" smtClean="0">
                <a:solidFill>
                  <a:srgbClr val="FFFFFF"/>
                </a:solidFill>
              </a:rPr>
              <a:t>look-up inversion)</a:t>
            </a:r>
            <a:endParaRPr lang="en-GB" sz="2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5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ext Box 2"/>
          <p:cNvSpPr txBox="1">
            <a:spLocks noChangeArrowheads="1"/>
          </p:cNvSpPr>
          <p:nvPr/>
        </p:nvSpPr>
        <p:spPr bwMode="auto">
          <a:xfrm>
            <a:off x="2355056" y="57150"/>
            <a:ext cx="4433888" cy="4730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>
                <a:solidFill>
                  <a:srgbClr val="FFFFFF"/>
                </a:solidFill>
              </a:rPr>
              <a:t>Inversion procedure (Look-up)</a:t>
            </a:r>
          </a:p>
        </p:txBody>
      </p:sp>
      <p:sp>
        <p:nvSpPr>
          <p:cNvPr id="105506" name="Text Box 34"/>
          <p:cNvSpPr txBox="1">
            <a:spLocks noChangeArrowheads="1"/>
          </p:cNvSpPr>
          <p:nvPr/>
        </p:nvSpPr>
        <p:spPr bwMode="auto">
          <a:xfrm>
            <a:off x="228600" y="2000240"/>
            <a:ext cx="7185172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s-ES" dirty="0">
                <a:solidFill>
                  <a:schemeClr val="bg1"/>
                </a:solidFill>
              </a:rPr>
              <a:t> PROS</a:t>
            </a:r>
          </a:p>
          <a:p>
            <a:pPr lvl="1">
              <a:buFontTx/>
              <a:buChar char="•"/>
            </a:pP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Inversion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is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rgbClr val="FFFF00"/>
                </a:solidFill>
              </a:rPr>
              <a:t>fast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>
                <a:solidFill>
                  <a:schemeClr val="bg1"/>
                </a:solidFill>
                <a:sym typeface="Wingdings" pitchFamily="2" charset="2"/>
              </a:rPr>
              <a:t> </a:t>
            </a:r>
            <a:r>
              <a:rPr lang="es-ES" dirty="0" err="1">
                <a:solidFill>
                  <a:schemeClr val="bg1"/>
                </a:solidFill>
                <a:sym typeface="Wingdings" pitchFamily="2" charset="2"/>
              </a:rPr>
              <a:t>computation</a:t>
            </a:r>
            <a:r>
              <a:rPr lang="es-ES" dirty="0">
                <a:solidFill>
                  <a:schemeClr val="bg1"/>
                </a:solidFill>
                <a:sym typeface="Wingdings" pitchFamily="2" charset="2"/>
              </a:rPr>
              <a:t> time </a:t>
            </a:r>
            <a:r>
              <a:rPr lang="es-ES" dirty="0" err="1">
                <a:solidFill>
                  <a:schemeClr val="bg1"/>
                </a:solidFill>
                <a:sym typeface="Wingdings" pitchFamily="2" charset="2"/>
              </a:rPr>
              <a:t>depends</a:t>
            </a:r>
            <a:r>
              <a:rPr lang="es-ES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s-ES" dirty="0" err="1">
                <a:solidFill>
                  <a:schemeClr val="bg1"/>
                </a:solidFill>
                <a:sym typeface="Wingdings" pitchFamily="2" charset="2"/>
              </a:rPr>
              <a:t>on</a:t>
            </a:r>
            <a:r>
              <a:rPr lang="es-ES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s-ES" dirty="0" err="1">
                <a:solidFill>
                  <a:schemeClr val="bg1"/>
                </a:solidFill>
                <a:sym typeface="Wingdings" pitchFamily="2" charset="2"/>
              </a:rPr>
              <a:t>the</a:t>
            </a:r>
            <a:r>
              <a:rPr lang="es-ES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s-ES" dirty="0" err="1">
                <a:solidFill>
                  <a:schemeClr val="bg1"/>
                </a:solidFill>
                <a:sym typeface="Wingdings" pitchFamily="2" charset="2"/>
              </a:rPr>
              <a:t>size</a:t>
            </a:r>
            <a:r>
              <a:rPr lang="es-ES" dirty="0">
                <a:solidFill>
                  <a:schemeClr val="bg1"/>
                </a:solidFill>
                <a:sym typeface="Wingdings" pitchFamily="2" charset="2"/>
              </a:rPr>
              <a:t> of </a:t>
            </a:r>
            <a:r>
              <a:rPr lang="es-ES" dirty="0" err="1">
                <a:solidFill>
                  <a:schemeClr val="bg1"/>
                </a:solidFill>
                <a:sym typeface="Wingdings" pitchFamily="2" charset="2"/>
              </a:rPr>
              <a:t>the</a:t>
            </a:r>
            <a:r>
              <a:rPr lang="es-ES" dirty="0">
                <a:solidFill>
                  <a:schemeClr val="bg1"/>
                </a:solidFill>
                <a:sym typeface="Wingdings" pitchFamily="2" charset="2"/>
              </a:rPr>
              <a:t> DB</a:t>
            </a:r>
            <a:br>
              <a:rPr lang="es-ES" dirty="0">
                <a:solidFill>
                  <a:schemeClr val="bg1"/>
                </a:solidFill>
                <a:sym typeface="Wingdings" pitchFamily="2" charset="2"/>
              </a:rPr>
            </a:br>
            <a:endParaRPr lang="es-ES" dirty="0">
              <a:solidFill>
                <a:schemeClr val="bg1"/>
              </a:solidFill>
              <a:sym typeface="Wingdings" pitchFamily="2" charset="2"/>
            </a:endParaRPr>
          </a:p>
          <a:p>
            <a:pPr lvl="1">
              <a:buFontTx/>
              <a:buChar char="•"/>
            </a:pPr>
            <a:r>
              <a:rPr lang="es-ES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s-E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Realistic</a:t>
            </a:r>
            <a:r>
              <a:rPr lang="es-E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error </a:t>
            </a:r>
            <a:r>
              <a:rPr lang="es-E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bars</a:t>
            </a:r>
            <a:r>
              <a:rPr lang="es-E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s-ES" dirty="0">
                <a:solidFill>
                  <a:schemeClr val="bg1"/>
                </a:solidFill>
              </a:rPr>
              <a:t>can </a:t>
            </a:r>
            <a:r>
              <a:rPr lang="es-ES" dirty="0" err="1">
                <a:solidFill>
                  <a:schemeClr val="bg1"/>
                </a:solidFill>
              </a:rPr>
              <a:t>be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estimated</a:t>
            </a:r>
            <a:r>
              <a:rPr lang="es-ES" dirty="0">
                <a:solidFill>
                  <a:schemeClr val="bg1"/>
                </a:solidFill>
              </a:rPr>
              <a:t> and </a:t>
            </a:r>
            <a:r>
              <a:rPr lang="es-ES" dirty="0" err="1">
                <a:solidFill>
                  <a:schemeClr val="bg1"/>
                </a:solidFill>
              </a:rPr>
              <a:t>ambiguities</a:t>
            </a:r>
            <a:r>
              <a:rPr lang="es-ES" dirty="0">
                <a:solidFill>
                  <a:schemeClr val="bg1"/>
                </a:solidFill>
              </a:rPr>
              <a:t> can </a:t>
            </a:r>
            <a:r>
              <a:rPr lang="es-ES" dirty="0" err="1">
                <a:solidFill>
                  <a:schemeClr val="bg1"/>
                </a:solidFill>
              </a:rPr>
              <a:t>be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located</a:t>
            </a:r>
            <a:endParaRPr lang="es-ES" dirty="0" smtClean="0">
              <a:solidFill>
                <a:schemeClr val="bg1"/>
              </a:solidFill>
            </a:endParaRPr>
          </a:p>
          <a:p>
            <a:pPr lvl="1">
              <a:buFontTx/>
              <a:buChar char="•"/>
            </a:pPr>
            <a:endParaRPr lang="es-ES" dirty="0" smtClean="0">
              <a:solidFill>
                <a:schemeClr val="bg1"/>
              </a:solidFill>
            </a:endParaRPr>
          </a:p>
          <a:p>
            <a:pPr lvl="1">
              <a:buFontTx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 A </a:t>
            </a:r>
            <a:r>
              <a:rPr lang="es-ES" dirty="0" err="1" smtClean="0">
                <a:solidFill>
                  <a:schemeClr val="bg1"/>
                </a:solidFill>
              </a:rPr>
              <a:t>good</a:t>
            </a:r>
            <a:r>
              <a:rPr lang="es-ES" dirty="0" smtClean="0">
                <a:solidFill>
                  <a:schemeClr val="bg1"/>
                </a:solidFill>
              </a:rPr>
              <a:t> DB opens up </a:t>
            </a:r>
            <a:r>
              <a:rPr lang="es-ES" dirty="0" err="1" smtClean="0">
                <a:solidFill>
                  <a:schemeClr val="bg1"/>
                </a:solidFill>
              </a:rPr>
              <a:t>the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possibility</a:t>
            </a:r>
            <a:r>
              <a:rPr lang="es-ES" dirty="0" smtClean="0">
                <a:solidFill>
                  <a:schemeClr val="bg1"/>
                </a:solidFill>
              </a:rPr>
              <a:t> of </a:t>
            </a:r>
            <a:r>
              <a:rPr lang="es-ES" dirty="0" err="1" smtClean="0">
                <a:solidFill>
                  <a:schemeClr val="bg1"/>
                </a:solidFill>
              </a:rPr>
              <a:t>doing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rgbClr val="FFC000"/>
                </a:solidFill>
              </a:rPr>
              <a:t>Bayesian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computations</a:t>
            </a:r>
            <a:r>
              <a:rPr lang="es-ES" dirty="0">
                <a:solidFill>
                  <a:schemeClr val="bg1"/>
                </a:solidFill>
              </a:rPr>
              <a:t/>
            </a:r>
            <a:br>
              <a:rPr lang="es-ES" dirty="0">
                <a:solidFill>
                  <a:schemeClr val="bg1"/>
                </a:solidFill>
              </a:rPr>
            </a:br>
            <a:endParaRPr lang="es-ES" dirty="0">
              <a:solidFill>
                <a:schemeClr val="bg1"/>
              </a:solidFill>
            </a:endParaRPr>
          </a:p>
          <a:p>
            <a:pPr>
              <a:buFontTx/>
              <a:buChar char="•"/>
            </a:pPr>
            <a:r>
              <a:rPr lang="es-ES" dirty="0">
                <a:solidFill>
                  <a:schemeClr val="bg1"/>
                </a:solidFill>
              </a:rPr>
              <a:t> CONS</a:t>
            </a:r>
          </a:p>
          <a:p>
            <a:pPr lvl="1">
              <a:buFontTx/>
              <a:buChar char="•"/>
            </a:pP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Databases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have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to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be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adapted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to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the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problem</a:t>
            </a:r>
            <a:r>
              <a:rPr lang="es-ES" dirty="0">
                <a:solidFill>
                  <a:schemeClr val="bg1"/>
                </a:solidFill>
              </a:rPr>
              <a:t/>
            </a:r>
            <a:br>
              <a:rPr lang="es-ES" dirty="0">
                <a:solidFill>
                  <a:schemeClr val="bg1"/>
                </a:solidFill>
              </a:rPr>
            </a:br>
            <a:endParaRPr lang="es-ES" dirty="0">
              <a:solidFill>
                <a:schemeClr val="bg1"/>
              </a:solidFill>
            </a:endParaRPr>
          </a:p>
          <a:p>
            <a:pPr lvl="1">
              <a:buFontTx/>
              <a:buChar char="•"/>
            </a:pP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Large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databases</a:t>
            </a:r>
            <a:r>
              <a:rPr lang="es-ES" dirty="0">
                <a:solidFill>
                  <a:schemeClr val="bg1"/>
                </a:solidFill>
              </a:rPr>
              <a:t> are </a:t>
            </a:r>
            <a:r>
              <a:rPr lang="es-ES" dirty="0" err="1">
                <a:solidFill>
                  <a:schemeClr val="bg1"/>
                </a:solidFill>
              </a:rPr>
              <a:t>needed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when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noise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is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small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for</a:t>
            </a:r>
            <a:r>
              <a:rPr lang="es-ES" dirty="0">
                <a:solidFill>
                  <a:schemeClr val="bg1"/>
                </a:solidFill>
              </a:rPr>
              <a:t> full </a:t>
            </a:r>
            <a:r>
              <a:rPr lang="es-ES" dirty="0" err="1">
                <a:solidFill>
                  <a:schemeClr val="bg1"/>
                </a:solidFill>
              </a:rPr>
              <a:t>coverage</a:t>
            </a:r>
            <a:r>
              <a:rPr lang="es-E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346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ext Box 2"/>
          <p:cNvSpPr txBox="1">
            <a:spLocks noChangeArrowheads="1"/>
          </p:cNvSpPr>
          <p:nvPr/>
        </p:nvSpPr>
        <p:spPr bwMode="auto">
          <a:xfrm>
            <a:off x="1108404" y="57150"/>
            <a:ext cx="6927194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FFFFFF"/>
                </a:solidFill>
              </a:rPr>
              <a:t>Look-up</a:t>
            </a:r>
            <a:r>
              <a:rPr lang="en-GB" sz="2400" dirty="0">
                <a:solidFill>
                  <a:srgbClr val="FFFFFF"/>
                </a:solidFill>
              </a:rPr>
              <a:t> </a:t>
            </a:r>
            <a:r>
              <a:rPr lang="en-GB" sz="2400" dirty="0" smtClean="0">
                <a:solidFill>
                  <a:srgbClr val="FFFFFF"/>
                </a:solidFill>
              </a:rPr>
              <a:t>tables – Learning the manifold with SOM</a:t>
            </a:r>
            <a:endParaRPr lang="en-GB" sz="2400" dirty="0">
              <a:solidFill>
                <a:srgbClr val="FFFFFF"/>
              </a:solidFill>
            </a:endParaRPr>
          </a:p>
        </p:txBody>
      </p:sp>
      <p:pic>
        <p:nvPicPr>
          <p:cNvPr id="4" name="Picture 3" descr="hexa_T.ep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4347" y="642918"/>
            <a:ext cx="4168791" cy="3500462"/>
          </a:xfrm>
          <a:prstGeom prst="rect">
            <a:avLst/>
          </a:prstGeom>
        </p:spPr>
      </p:pic>
      <p:pic>
        <p:nvPicPr>
          <p:cNvPr id="5" name="Picture 4" descr="hexa_tau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689836"/>
            <a:ext cx="4071998" cy="3419186"/>
          </a:xfrm>
          <a:prstGeom prst="rect">
            <a:avLst/>
          </a:prstGeom>
        </p:spPr>
      </p:pic>
      <p:pic>
        <p:nvPicPr>
          <p:cNvPr id="6" name="Picture 5" descr="hexa_v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670" y="3562123"/>
            <a:ext cx="4180406" cy="35102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5688" y="467005"/>
            <a:ext cx="1790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chemeClr val="bg1"/>
                </a:solidFill>
              </a:rPr>
              <a:t>Temperature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67786" y="428604"/>
            <a:ext cx="1876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chemeClr val="bg1"/>
                </a:solidFill>
              </a:rPr>
              <a:t>Optical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depth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43636" y="6253483"/>
            <a:ext cx="1172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chemeClr val="bg1"/>
                </a:solidFill>
              </a:rPr>
              <a:t>Velocity</a:t>
            </a:r>
            <a:endParaRPr lang="es-E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10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ext Box 2"/>
          <p:cNvSpPr txBox="1">
            <a:spLocks noChangeArrowheads="1"/>
          </p:cNvSpPr>
          <p:nvPr/>
        </p:nvSpPr>
        <p:spPr bwMode="auto">
          <a:xfrm>
            <a:off x="2769114" y="57150"/>
            <a:ext cx="3605773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FFFFFF"/>
                </a:solidFill>
              </a:rPr>
              <a:t>Look-up</a:t>
            </a:r>
            <a:r>
              <a:rPr lang="en-GB" sz="2400" dirty="0">
                <a:solidFill>
                  <a:srgbClr val="FFFFFF"/>
                </a:solidFill>
              </a:rPr>
              <a:t> </a:t>
            </a:r>
            <a:r>
              <a:rPr lang="en-GB" sz="2400" dirty="0" smtClean="0">
                <a:solidFill>
                  <a:srgbClr val="FFFFFF"/>
                </a:solidFill>
              </a:rPr>
              <a:t>tables – Outlook</a:t>
            </a:r>
            <a:endParaRPr lang="en-GB" sz="2400" dirty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8177" y="1545372"/>
            <a:ext cx="7327647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Practically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unavoidable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for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quick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inversion</a:t>
            </a:r>
            <a:r>
              <a:rPr lang="es-ES" dirty="0" smtClean="0">
                <a:solidFill>
                  <a:schemeClr val="bg1"/>
                </a:solidFill>
              </a:rPr>
              <a:t> of Stokes </a:t>
            </a:r>
            <a:br>
              <a:rPr lang="es-ES" dirty="0" smtClean="0">
                <a:solidFill>
                  <a:schemeClr val="bg1"/>
                </a:solidFill>
              </a:rPr>
            </a:br>
            <a:r>
              <a:rPr lang="es-ES" dirty="0" smtClean="0">
                <a:solidFill>
                  <a:schemeClr val="bg1"/>
                </a:solidFill>
              </a:rPr>
              <a:t>  </a:t>
            </a:r>
            <a:r>
              <a:rPr lang="es-ES" dirty="0" err="1" smtClean="0">
                <a:solidFill>
                  <a:schemeClr val="bg1"/>
                </a:solidFill>
              </a:rPr>
              <a:t>profiles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smtClean="0">
                <a:solidFill>
                  <a:schemeClr val="bg1"/>
                </a:solidFill>
                <a:sym typeface="Wingdings" pitchFamily="2" charset="2"/>
              </a:rPr>
              <a:t> </a:t>
            </a:r>
            <a:r>
              <a:rPr lang="es-ES" dirty="0" err="1" smtClean="0">
                <a:solidFill>
                  <a:schemeClr val="bg1"/>
                </a:solidFill>
                <a:sym typeface="Wingdings" pitchFamily="2" charset="2"/>
              </a:rPr>
              <a:t>build</a:t>
            </a:r>
            <a:r>
              <a:rPr lang="es-ES" dirty="0" smtClean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sym typeface="Wingdings" pitchFamily="2" charset="2"/>
              </a:rPr>
              <a:t>databases</a:t>
            </a:r>
            <a:r>
              <a:rPr lang="es-ES" dirty="0" smtClean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sym typeface="Wingdings" pitchFamily="2" charset="2"/>
              </a:rPr>
              <a:t>for</a:t>
            </a:r>
            <a:r>
              <a:rPr lang="es-ES" dirty="0" smtClean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sym typeface="Wingdings" pitchFamily="2" charset="2"/>
              </a:rPr>
              <a:t>many</a:t>
            </a:r>
            <a:r>
              <a:rPr lang="es-ES" dirty="0" smtClean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sym typeface="Wingdings" pitchFamily="2" charset="2"/>
              </a:rPr>
              <a:t>observing</a:t>
            </a:r>
            <a:r>
              <a:rPr lang="es-ES" dirty="0" smtClean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sym typeface="Wingdings" pitchFamily="2" charset="2"/>
              </a:rPr>
              <a:t>conditions</a:t>
            </a:r>
            <a:endParaRPr lang="es-ES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endParaRPr lang="es-ES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Some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interpolation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techniques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needed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to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avoid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enormous</a:t>
            </a:r>
            <a:r>
              <a:rPr lang="es-ES" dirty="0" smtClean="0">
                <a:solidFill>
                  <a:schemeClr val="bg1"/>
                </a:solidFill>
              </a:rPr>
              <a:t> DB</a:t>
            </a:r>
          </a:p>
          <a:p>
            <a:pPr lvl="1">
              <a:buFont typeface="Arial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 Artificial neural </a:t>
            </a:r>
            <a:r>
              <a:rPr lang="es-ES" dirty="0" err="1" smtClean="0">
                <a:solidFill>
                  <a:schemeClr val="bg1"/>
                </a:solidFill>
              </a:rPr>
              <a:t>network</a:t>
            </a:r>
            <a:r>
              <a:rPr lang="es-ES" dirty="0" smtClean="0">
                <a:solidFill>
                  <a:schemeClr val="bg1"/>
                </a:solidFill>
              </a:rPr>
              <a:t> (global)</a:t>
            </a:r>
          </a:p>
          <a:p>
            <a:pPr lvl="1">
              <a:buFont typeface="Arial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Polynomial</a:t>
            </a:r>
            <a:r>
              <a:rPr lang="es-ES" dirty="0" smtClean="0">
                <a:solidFill>
                  <a:schemeClr val="bg1"/>
                </a:solidFill>
              </a:rPr>
              <a:t> (local)</a:t>
            </a:r>
          </a:p>
          <a:p>
            <a:pPr lvl="1">
              <a:buFont typeface="Arial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 …</a:t>
            </a:r>
          </a:p>
          <a:p>
            <a:pPr>
              <a:buFont typeface="Arial" pitchFamily="34" charset="0"/>
              <a:buChar char="•"/>
            </a:pPr>
            <a:endParaRPr lang="es-ES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Investigate</a:t>
            </a:r>
            <a:r>
              <a:rPr lang="es-ES" dirty="0" smtClean="0">
                <a:solidFill>
                  <a:schemeClr val="bg1"/>
                </a:solidFill>
              </a:rPr>
              <a:t> non-linear </a:t>
            </a:r>
            <a:r>
              <a:rPr lang="es-ES" dirty="0" err="1" smtClean="0">
                <a:solidFill>
                  <a:schemeClr val="bg1"/>
                </a:solidFill>
              </a:rPr>
              <a:t>manifold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learning</a:t>
            </a:r>
            <a:endParaRPr lang="es-ES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endParaRPr lang="es-ES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Physics</a:t>
            </a:r>
            <a:r>
              <a:rPr lang="es-ES" dirty="0" smtClean="0">
                <a:solidFill>
                  <a:schemeClr val="bg1"/>
                </a:solidFill>
              </a:rPr>
              <a:t> can </a:t>
            </a:r>
            <a:r>
              <a:rPr lang="es-ES" dirty="0" err="1" smtClean="0">
                <a:solidFill>
                  <a:schemeClr val="bg1"/>
                </a:solidFill>
              </a:rPr>
              <a:t>be</a:t>
            </a:r>
            <a:r>
              <a:rPr lang="es-ES" dirty="0" smtClean="0">
                <a:solidFill>
                  <a:schemeClr val="bg1"/>
                </a:solidFill>
              </a:rPr>
              <a:t> “</a:t>
            </a:r>
            <a:r>
              <a:rPr lang="es-ES" dirty="0" err="1" smtClean="0">
                <a:solidFill>
                  <a:schemeClr val="bg1"/>
                </a:solidFill>
              </a:rPr>
              <a:t>discovered</a:t>
            </a:r>
            <a:r>
              <a:rPr lang="es-ES" dirty="0" smtClean="0">
                <a:solidFill>
                  <a:schemeClr val="bg1"/>
                </a:solidFill>
              </a:rPr>
              <a:t>” </a:t>
            </a:r>
            <a:r>
              <a:rPr lang="es-ES" dirty="0" err="1" smtClean="0">
                <a:solidFill>
                  <a:schemeClr val="bg1"/>
                </a:solidFill>
              </a:rPr>
              <a:t>from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them</a:t>
            </a:r>
            <a:endParaRPr lang="es-ES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endParaRPr lang="es-ES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Investigate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efficient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generation</a:t>
            </a:r>
            <a:r>
              <a:rPr lang="es-ES" dirty="0" smtClean="0">
                <a:solidFill>
                  <a:schemeClr val="bg1"/>
                </a:solidFill>
              </a:rPr>
              <a:t> of </a:t>
            </a:r>
            <a:r>
              <a:rPr lang="es-ES" dirty="0" err="1" smtClean="0">
                <a:solidFill>
                  <a:schemeClr val="bg1"/>
                </a:solidFill>
              </a:rPr>
              <a:t>databases</a:t>
            </a:r>
            <a:endParaRPr lang="es-E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93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39694" y="0"/>
            <a:ext cx="1864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/>
              <a:t>Conclusions</a:t>
            </a:r>
            <a:endParaRPr lang="es-E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85800" y="1709678"/>
            <a:ext cx="7755841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have</a:t>
            </a:r>
            <a:r>
              <a:rPr lang="es-ES" dirty="0" smtClean="0"/>
              <a:t> </a:t>
            </a:r>
            <a:r>
              <a:rPr lang="es-ES" dirty="0" err="1" smtClean="0"/>
              <a:t>well-developed</a:t>
            </a:r>
            <a:r>
              <a:rPr lang="es-ES" dirty="0" smtClean="0"/>
              <a:t> </a:t>
            </a:r>
            <a:r>
              <a:rPr lang="es-ES" dirty="0" err="1" smtClean="0"/>
              <a:t>theories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explaining</a:t>
            </a:r>
            <a:r>
              <a:rPr lang="es-ES" dirty="0" smtClean="0"/>
              <a:t> </a:t>
            </a:r>
            <a:r>
              <a:rPr lang="es-ES" dirty="0" err="1" smtClean="0"/>
              <a:t>observations</a:t>
            </a:r>
            <a:endParaRPr lang="es-ES" dirty="0" smtClean="0"/>
          </a:p>
          <a:p>
            <a:pPr marL="800100" lvl="1" indent="-342900">
              <a:buFont typeface="Arial" pitchFamily="34" charset="0"/>
              <a:buChar char="•"/>
            </a:pP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have</a:t>
            </a:r>
            <a:r>
              <a:rPr lang="es-ES" dirty="0" smtClean="0"/>
              <a:t> </a:t>
            </a:r>
            <a:r>
              <a:rPr lang="es-ES" dirty="0" err="1" smtClean="0"/>
              <a:t>generative</a:t>
            </a:r>
            <a:r>
              <a:rPr lang="es-ES" dirty="0" smtClean="0"/>
              <a:t> </a:t>
            </a:r>
            <a:r>
              <a:rPr lang="es-ES" dirty="0" err="1" smtClean="0"/>
              <a:t>models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our</a:t>
            </a:r>
            <a:r>
              <a:rPr lang="es-ES" dirty="0" smtClean="0"/>
              <a:t> </a:t>
            </a:r>
            <a:r>
              <a:rPr lang="es-ES" dirty="0" err="1" smtClean="0"/>
              <a:t>observations</a:t>
            </a:r>
            <a:endParaRPr lang="es-ES" dirty="0" smtClean="0"/>
          </a:p>
          <a:p>
            <a:pPr marL="800100" lvl="1" indent="-342900">
              <a:buFont typeface="Arial" pitchFamily="34" charset="0"/>
              <a:buChar char="•"/>
            </a:pP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have</a:t>
            </a:r>
            <a:r>
              <a:rPr lang="es-ES" dirty="0" smtClean="0"/>
              <a:t> </a:t>
            </a:r>
            <a:r>
              <a:rPr lang="es-ES" dirty="0" err="1" smtClean="0"/>
              <a:t>efficient</a:t>
            </a:r>
            <a:r>
              <a:rPr lang="es-ES" dirty="0" smtClean="0"/>
              <a:t> </a:t>
            </a:r>
            <a:r>
              <a:rPr lang="es-ES" dirty="0" err="1" smtClean="0"/>
              <a:t>methods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solve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non-linear </a:t>
            </a:r>
            <a:r>
              <a:rPr lang="es-ES" dirty="0" err="1" smtClean="0"/>
              <a:t>inversion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err="1" smtClean="0"/>
              <a:t>problem</a:t>
            </a:r>
            <a:endParaRPr lang="es-ES" dirty="0" smtClean="0"/>
          </a:p>
          <a:p>
            <a:pPr marL="342900" indent="-342900">
              <a:buFont typeface="Arial" pitchFamily="34" charset="0"/>
              <a:buChar char="•"/>
            </a:pPr>
            <a:endParaRPr lang="es-ES" dirty="0"/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difficulty</a:t>
            </a:r>
            <a:r>
              <a:rPr lang="es-ES" dirty="0" smtClean="0"/>
              <a:t> resides </a:t>
            </a:r>
            <a:r>
              <a:rPr lang="es-ES" dirty="0" err="1" smtClean="0"/>
              <a:t>many</a:t>
            </a:r>
            <a:r>
              <a:rPr lang="es-ES" dirty="0" smtClean="0"/>
              <a:t> times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geometry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system</a:t>
            </a:r>
            <a:endParaRPr lang="es-ES" dirty="0" smtClean="0"/>
          </a:p>
          <a:p>
            <a:pPr marL="342900" indent="-342900">
              <a:buFont typeface="Arial" pitchFamily="34" charset="0"/>
              <a:buChar char="•"/>
            </a:pPr>
            <a:endParaRPr lang="es-ES" dirty="0"/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future</a:t>
            </a:r>
            <a:r>
              <a:rPr lang="es-ES" dirty="0" smtClean="0"/>
              <a:t> </a:t>
            </a:r>
            <a:r>
              <a:rPr lang="es-ES" dirty="0" err="1" smtClean="0"/>
              <a:t>instruments</a:t>
            </a:r>
            <a:r>
              <a:rPr lang="es-ES" dirty="0" smtClean="0"/>
              <a:t> </a:t>
            </a:r>
            <a:r>
              <a:rPr lang="es-ES" dirty="0" err="1" smtClean="0"/>
              <a:t>will</a:t>
            </a:r>
            <a:r>
              <a:rPr lang="es-ES" dirty="0" smtClean="0"/>
              <a:t> </a:t>
            </a:r>
            <a:r>
              <a:rPr lang="es-ES" dirty="0" err="1" smtClean="0"/>
              <a:t>provide</a:t>
            </a:r>
            <a:r>
              <a:rPr lang="es-ES" dirty="0" smtClean="0"/>
              <a:t> </a:t>
            </a:r>
            <a:r>
              <a:rPr lang="es-ES" dirty="0" err="1" smtClean="0"/>
              <a:t>huge</a:t>
            </a:r>
            <a:r>
              <a:rPr lang="es-ES" dirty="0" smtClean="0"/>
              <a:t> </a:t>
            </a:r>
            <a:r>
              <a:rPr lang="es-ES" dirty="0" err="1" smtClean="0"/>
              <a:t>amounts</a:t>
            </a:r>
            <a:r>
              <a:rPr lang="es-ES" dirty="0" smtClean="0"/>
              <a:t> of data </a:t>
            </a:r>
            <a:r>
              <a:rPr lang="es-ES" dirty="0" err="1" smtClean="0"/>
              <a:t>that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still</a:t>
            </a:r>
            <a:r>
              <a:rPr lang="es-ES" dirty="0" smtClean="0"/>
              <a:t> </a:t>
            </a:r>
            <a:r>
              <a:rPr lang="es-ES" dirty="0" err="1" smtClean="0"/>
              <a:t>don’t</a:t>
            </a:r>
            <a:r>
              <a:rPr lang="es-ES" dirty="0" smtClean="0"/>
              <a:t> </a:t>
            </a:r>
            <a:r>
              <a:rPr lang="es-ES" dirty="0" err="1" smtClean="0"/>
              <a:t>know</a:t>
            </a:r>
            <a:r>
              <a:rPr lang="es-ES" dirty="0" smtClean="0"/>
              <a:t> </a:t>
            </a:r>
            <a:r>
              <a:rPr lang="es-ES" dirty="0" err="1" smtClean="0"/>
              <a:t>how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handle</a:t>
            </a:r>
            <a:endParaRPr lang="es-ES" dirty="0" smtClean="0"/>
          </a:p>
          <a:p>
            <a:pPr marL="342900" indent="-342900">
              <a:buFont typeface="Arial" pitchFamily="34" charset="0"/>
              <a:buChar char="•"/>
            </a:pPr>
            <a:endParaRPr lang="es-ES" dirty="0"/>
          </a:p>
          <a:p>
            <a:pPr marL="342900" indent="-342900">
              <a:buFont typeface="Arial" pitchFamily="34" charset="0"/>
              <a:buChar char="•"/>
            </a:pPr>
            <a:r>
              <a:rPr lang="es-ES" dirty="0" smtClean="0"/>
              <a:t>Try </a:t>
            </a:r>
            <a:r>
              <a:rPr lang="es-ES" dirty="0" err="1" smtClean="0"/>
              <a:t>to</a:t>
            </a:r>
            <a:r>
              <a:rPr lang="es-ES" dirty="0" smtClean="0"/>
              <a:t> use </a:t>
            </a:r>
            <a:r>
              <a:rPr lang="es-ES" dirty="0" err="1" smtClean="0"/>
              <a:t>all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of </a:t>
            </a:r>
            <a:r>
              <a:rPr lang="es-ES" dirty="0" err="1" smtClean="0"/>
              <a:t>model</a:t>
            </a:r>
            <a:r>
              <a:rPr lang="es-ES" dirty="0" smtClean="0"/>
              <a:t> </a:t>
            </a:r>
            <a:r>
              <a:rPr lang="es-ES" dirty="0" err="1" smtClean="0"/>
              <a:t>fitting</a:t>
            </a:r>
            <a:r>
              <a:rPr lang="es-ES" dirty="0" smtClean="0"/>
              <a:t> </a:t>
            </a:r>
            <a:r>
              <a:rPr lang="es-ES" dirty="0" err="1" smtClean="0"/>
              <a:t>available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21941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49270" y="0"/>
            <a:ext cx="1445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/>
              <a:t>Websites</a:t>
            </a:r>
            <a:endParaRPr lang="es-E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990600" y="2486561"/>
            <a:ext cx="69544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https://</a:t>
            </a:r>
            <a:r>
              <a:rPr lang="es-ES" dirty="0" smtClean="0"/>
              <a:t>github.com/aasensio/aussois</a:t>
            </a:r>
          </a:p>
          <a:p>
            <a:endParaRPr lang="es-ES" dirty="0"/>
          </a:p>
          <a:p>
            <a:endParaRPr lang="es-ES" dirty="0" smtClean="0"/>
          </a:p>
          <a:p>
            <a:r>
              <a:rPr lang="es-ES" dirty="0"/>
              <a:t>http://www.iac.es/proyecto/inversion/online/online_tools.php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26380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Text Box 2"/>
          <p:cNvSpPr txBox="1">
            <a:spLocks noChangeArrowheads="1"/>
          </p:cNvSpPr>
          <p:nvPr/>
        </p:nvSpPr>
        <p:spPr bwMode="auto">
          <a:xfrm>
            <a:off x="1698625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>
                <a:solidFill>
                  <a:srgbClr val="FFFFFF"/>
                </a:solidFill>
              </a:rPr>
              <a:t>Milne-</a:t>
            </a:r>
            <a:r>
              <a:rPr lang="en-US" sz="2400" dirty="0" err="1">
                <a:solidFill>
                  <a:srgbClr val="FFFFFF"/>
                </a:solidFill>
              </a:rPr>
              <a:t>Eddington</a:t>
            </a:r>
            <a:r>
              <a:rPr lang="en-US" sz="2400" dirty="0">
                <a:solidFill>
                  <a:srgbClr val="FFFFFF"/>
                </a:solidFill>
              </a:rPr>
              <a:t> with Zeeman effect</a:t>
            </a:r>
          </a:p>
        </p:txBody>
      </p:sp>
      <p:sp>
        <p:nvSpPr>
          <p:cNvPr id="132099" name="Text Box 3"/>
          <p:cNvSpPr txBox="1">
            <a:spLocks noChangeArrowheads="1"/>
          </p:cNvSpPr>
          <p:nvPr/>
        </p:nvSpPr>
        <p:spPr bwMode="auto">
          <a:xfrm>
            <a:off x="5435600" y="6237288"/>
            <a:ext cx="32067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1600"/>
              <a:t>Helix </a:t>
            </a:r>
            <a:r>
              <a:rPr lang="es-ES" sz="1600">
                <a:sym typeface="Wingdings" pitchFamily="2" charset="2"/>
              </a:rPr>
              <a:t></a:t>
            </a:r>
            <a:r>
              <a:rPr lang="es-ES" sz="1600"/>
              <a:t>Lagg et al. (2004, 2007)</a:t>
            </a:r>
          </a:p>
          <a:p>
            <a:r>
              <a:rPr lang="es-ES" sz="1600"/>
              <a:t>PB </a:t>
            </a:r>
            <a:r>
              <a:rPr lang="es-ES" sz="1600">
                <a:sym typeface="Wingdings" pitchFamily="2" charset="2"/>
              </a:rPr>
              <a:t></a:t>
            </a:r>
            <a:r>
              <a:rPr lang="es-ES" sz="1600"/>
              <a:t>Socas-Navarro et al. (2005)</a:t>
            </a:r>
          </a:p>
        </p:txBody>
      </p:sp>
      <p:pic>
        <p:nvPicPr>
          <p:cNvPr id="132107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38" y="681038"/>
            <a:ext cx="4041775" cy="5484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108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716338"/>
            <a:ext cx="2965450" cy="302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10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20713"/>
            <a:ext cx="3124200" cy="304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092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7" name="Text Box 5"/>
          <p:cNvSpPr txBox="1">
            <a:spLocks noChangeArrowheads="1"/>
          </p:cNvSpPr>
          <p:nvPr/>
        </p:nvSpPr>
        <p:spPr bwMode="auto">
          <a:xfrm>
            <a:off x="3060064" y="57150"/>
            <a:ext cx="3023883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FFFFFF"/>
                </a:solidFill>
              </a:rPr>
              <a:t>The forward problem</a:t>
            </a:r>
            <a:endParaRPr lang="en-GB" sz="2400" dirty="0">
              <a:solidFill>
                <a:srgbClr val="FFFFFF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1371600" y="5029200"/>
            <a:ext cx="2133600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3962400" y="3581400"/>
            <a:ext cx="2133600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6934200" y="1066800"/>
            <a:ext cx="2133600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>
            <a:off x="3962400" y="1219200"/>
            <a:ext cx="2133600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838200" y="1371600"/>
            <a:ext cx="2133600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573728" y="4857690"/>
            <a:ext cx="721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2s</a:t>
            </a:r>
            <a:r>
              <a:rPr lang="es-ES" baseline="30000" dirty="0" smtClean="0"/>
              <a:t>3</a:t>
            </a:r>
            <a:r>
              <a:rPr lang="es-ES" dirty="0" smtClean="0"/>
              <a:t>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72200" y="3408608"/>
            <a:ext cx="736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2p</a:t>
            </a:r>
            <a:r>
              <a:rPr lang="es-ES" baseline="30000" dirty="0" smtClean="0"/>
              <a:t>3</a:t>
            </a:r>
            <a:r>
              <a:rPr lang="es-ES" dirty="0" smtClean="0"/>
              <a:t>P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72200" y="838200"/>
            <a:ext cx="75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</a:t>
            </a:r>
            <a:r>
              <a:rPr lang="es-ES" dirty="0" smtClean="0"/>
              <a:t>d</a:t>
            </a:r>
            <a:r>
              <a:rPr lang="es-ES" baseline="30000" dirty="0" smtClean="0"/>
              <a:t>3</a:t>
            </a:r>
            <a:r>
              <a:rPr lang="es-ES" dirty="0" smtClean="0"/>
              <a:t>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00400" y="971490"/>
            <a:ext cx="736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3p</a:t>
            </a:r>
            <a:r>
              <a:rPr lang="es-ES" baseline="30000" dirty="0" smtClean="0"/>
              <a:t>3</a:t>
            </a:r>
            <a:r>
              <a:rPr lang="es-ES" dirty="0" smtClean="0"/>
              <a:t>P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6528" y="1143000"/>
            <a:ext cx="721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3s</a:t>
            </a:r>
            <a:r>
              <a:rPr lang="es-ES" baseline="30000" dirty="0" smtClean="0"/>
              <a:t>3</a:t>
            </a:r>
            <a:r>
              <a:rPr lang="es-ES" dirty="0" smtClean="0"/>
              <a:t>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86200" y="4267200"/>
            <a:ext cx="1140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10830 Å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10400" y="2038290"/>
            <a:ext cx="997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5876 Å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93411" y="3737452"/>
            <a:ext cx="997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3889 Å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347880" y="2038290"/>
            <a:ext cx="997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7065 Å</a:t>
            </a:r>
          </a:p>
        </p:txBody>
      </p:sp>
      <p:cxnSp>
        <p:nvCxnSpPr>
          <p:cNvPr id="25" name="Straight Arrow Connector 24"/>
          <p:cNvCxnSpPr/>
          <p:nvPr/>
        </p:nvCxnSpPr>
        <p:spPr bwMode="auto">
          <a:xfrm flipH="1">
            <a:off x="2438400" y="3581400"/>
            <a:ext cx="2590800" cy="13716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FF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 flipH="1">
            <a:off x="5372100" y="1143000"/>
            <a:ext cx="2781300" cy="240985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FF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5" name="Straight Arrow Connector 34"/>
          <p:cNvCxnSpPr/>
          <p:nvPr/>
        </p:nvCxnSpPr>
        <p:spPr bwMode="auto">
          <a:xfrm>
            <a:off x="2590800" y="1543110"/>
            <a:ext cx="2590800" cy="200974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FF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Straight Arrow Connector 37"/>
          <p:cNvCxnSpPr/>
          <p:nvPr/>
        </p:nvCxnSpPr>
        <p:spPr bwMode="auto">
          <a:xfrm flipH="1">
            <a:off x="2057400" y="1343055"/>
            <a:ext cx="2876488" cy="360994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FF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5236" name="TextBox 95235"/>
          <p:cNvSpPr txBox="1"/>
          <p:nvPr/>
        </p:nvSpPr>
        <p:spPr>
          <a:xfrm>
            <a:off x="477364" y="5638800"/>
            <a:ext cx="82445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solution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problem</a:t>
            </a:r>
            <a:r>
              <a:rPr lang="es-ES" dirty="0" smtClean="0"/>
              <a:t> </a:t>
            </a:r>
            <a:r>
              <a:rPr lang="es-ES" dirty="0" err="1" smtClean="0"/>
              <a:t>requires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find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self-consistent</a:t>
            </a:r>
            <a:r>
              <a:rPr lang="es-ES" dirty="0" smtClean="0"/>
              <a:t> </a:t>
            </a:r>
            <a:r>
              <a:rPr lang="es-ES" dirty="0" err="1" smtClean="0"/>
              <a:t>radiation</a:t>
            </a:r>
            <a:endParaRPr lang="es-ES" dirty="0" smtClean="0"/>
          </a:p>
          <a:p>
            <a:pPr algn="ctr"/>
            <a:r>
              <a:rPr lang="es-ES" dirty="0" err="1" smtClean="0"/>
              <a:t>field</a:t>
            </a:r>
            <a:r>
              <a:rPr lang="es-ES" dirty="0" smtClean="0"/>
              <a:t> and </a:t>
            </a:r>
            <a:r>
              <a:rPr lang="es-ES" dirty="0" err="1" smtClean="0"/>
              <a:t>its</a:t>
            </a:r>
            <a:r>
              <a:rPr lang="es-ES" dirty="0" smtClean="0"/>
              <a:t> </a:t>
            </a:r>
            <a:r>
              <a:rPr lang="es-ES" dirty="0" err="1" smtClean="0"/>
              <a:t>polarization</a:t>
            </a:r>
            <a:r>
              <a:rPr lang="es-ES" dirty="0" smtClean="0"/>
              <a:t> and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excitation</a:t>
            </a:r>
            <a:r>
              <a:rPr lang="es-ES" dirty="0" smtClean="0"/>
              <a:t> and </a:t>
            </a:r>
            <a:r>
              <a:rPr lang="es-ES" dirty="0" err="1" smtClean="0"/>
              <a:t>polarization</a:t>
            </a:r>
            <a:r>
              <a:rPr lang="es-ES" dirty="0" smtClean="0"/>
              <a:t> </a:t>
            </a:r>
            <a:r>
              <a:rPr lang="es-ES" dirty="0" err="1" smtClean="0"/>
              <a:t>state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endParaRPr lang="es-ES" dirty="0" smtClean="0"/>
          </a:p>
          <a:p>
            <a:pPr algn="ctr"/>
            <a:r>
              <a:rPr lang="es-ES" dirty="0" err="1" smtClean="0"/>
              <a:t>atomic</a:t>
            </a:r>
            <a:r>
              <a:rPr lang="es-ES" dirty="0" smtClean="0"/>
              <a:t> </a:t>
            </a:r>
            <a:r>
              <a:rPr lang="es-ES" dirty="0" err="1" smtClean="0"/>
              <a:t>system</a:t>
            </a:r>
            <a:r>
              <a:rPr lang="es-ES" dirty="0" smtClean="0"/>
              <a:t> </a:t>
            </a:r>
            <a:r>
              <a:rPr lang="es-ES" dirty="0" err="1" smtClean="0"/>
              <a:t>under</a:t>
            </a:r>
            <a:r>
              <a:rPr lang="es-ES" dirty="0" smtClean="0"/>
              <a:t> </a:t>
            </a:r>
            <a:r>
              <a:rPr lang="es-ES" dirty="0" err="1" smtClean="0"/>
              <a:t>consideration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27521217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7" name="Text Box 5"/>
          <p:cNvSpPr txBox="1">
            <a:spLocks noChangeArrowheads="1"/>
          </p:cNvSpPr>
          <p:nvPr/>
        </p:nvSpPr>
        <p:spPr bwMode="auto">
          <a:xfrm>
            <a:off x="2647286" y="57150"/>
            <a:ext cx="3849429" cy="47923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FFFFFF"/>
                </a:solidFill>
              </a:rPr>
              <a:t>The expected polarization</a:t>
            </a:r>
            <a:endParaRPr lang="en-GB" sz="2400" dirty="0">
              <a:solidFill>
                <a:srgbClr val="FFFFFF"/>
              </a:solidFill>
            </a:endParaRPr>
          </a:p>
        </p:txBody>
      </p:sp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595148"/>
            <a:ext cx="4609600" cy="61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929454" y="6191928"/>
            <a:ext cx="2005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/>
              <a:t>Trujillo Bueno &amp;</a:t>
            </a:r>
          </a:p>
          <a:p>
            <a:r>
              <a:rPr lang="es-ES" sz="1400" dirty="0" smtClean="0"/>
              <a:t>Asensio Ramos (2007)</a:t>
            </a:r>
            <a:endParaRPr lang="es-E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71406" y="714356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00FF00"/>
                </a:solidFill>
              </a:rPr>
              <a:t>LIMB</a:t>
            </a:r>
            <a:endParaRPr lang="es-ES" dirty="0">
              <a:solidFill>
                <a:srgbClr val="00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72132" y="571480"/>
            <a:ext cx="12426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FF00"/>
                </a:solidFill>
              </a:rPr>
              <a:t>DISK</a:t>
            </a:r>
          </a:p>
          <a:p>
            <a:r>
              <a:rPr lang="es-ES" dirty="0" smtClean="0">
                <a:solidFill>
                  <a:srgbClr val="FFFF00"/>
                </a:solidFill>
              </a:rPr>
              <a:t>CENTER</a:t>
            </a:r>
            <a:endParaRPr lang="es-ES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15008" y="1571612"/>
            <a:ext cx="332334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ES" dirty="0" smtClean="0"/>
              <a:t> </a:t>
            </a:r>
            <a:r>
              <a:rPr lang="es-ES" dirty="0" err="1" smtClean="0"/>
              <a:t>Zeeman</a:t>
            </a:r>
            <a:r>
              <a:rPr lang="es-ES" dirty="0" smtClean="0"/>
              <a:t> </a:t>
            </a:r>
            <a:r>
              <a:rPr lang="es-ES" dirty="0" err="1" smtClean="0"/>
              <a:t>effect</a:t>
            </a:r>
            <a:endParaRPr lang="es-ES" dirty="0" smtClean="0"/>
          </a:p>
          <a:p>
            <a:pPr>
              <a:buFont typeface="Arial" pitchFamily="34" charset="0"/>
              <a:buChar char="•"/>
            </a:pPr>
            <a:r>
              <a:rPr lang="es-ES" dirty="0"/>
              <a:t> </a:t>
            </a:r>
            <a:r>
              <a:rPr lang="es-ES" dirty="0" err="1" smtClean="0"/>
              <a:t>Scattering</a:t>
            </a:r>
            <a:r>
              <a:rPr lang="es-ES" dirty="0" smtClean="0"/>
              <a:t> </a:t>
            </a:r>
            <a:r>
              <a:rPr lang="es-ES" dirty="0" err="1" smtClean="0"/>
              <a:t>polarization</a:t>
            </a:r>
            <a:endParaRPr lang="es-ES" dirty="0" smtClean="0"/>
          </a:p>
          <a:p>
            <a:pPr>
              <a:buFont typeface="Arial" pitchFamily="34" charset="0"/>
              <a:buChar char="•"/>
            </a:pPr>
            <a:r>
              <a:rPr lang="es-ES" dirty="0"/>
              <a:t> </a:t>
            </a:r>
            <a:r>
              <a:rPr lang="es-ES" dirty="0" err="1" smtClean="0"/>
              <a:t>Hanle</a:t>
            </a:r>
            <a:r>
              <a:rPr lang="es-ES" dirty="0" smtClean="0"/>
              <a:t> </a:t>
            </a:r>
            <a:r>
              <a:rPr lang="es-ES" dirty="0" err="1" smtClean="0"/>
              <a:t>effect</a:t>
            </a:r>
            <a:endParaRPr lang="es-ES" dirty="0" smtClean="0"/>
          </a:p>
          <a:p>
            <a:pPr>
              <a:buFont typeface="Arial" pitchFamily="34" charset="0"/>
              <a:buChar char="•"/>
            </a:pPr>
            <a:r>
              <a:rPr lang="es-ES" dirty="0"/>
              <a:t> </a:t>
            </a:r>
            <a:r>
              <a:rPr lang="es-ES" dirty="0" err="1" smtClean="0"/>
              <a:t>Incomplete</a:t>
            </a:r>
            <a:r>
              <a:rPr lang="es-ES" dirty="0" smtClean="0"/>
              <a:t> </a:t>
            </a:r>
            <a:r>
              <a:rPr lang="es-ES" dirty="0" err="1" smtClean="0"/>
              <a:t>Paschen</a:t>
            </a:r>
            <a:r>
              <a:rPr lang="es-ES" dirty="0" smtClean="0"/>
              <a:t>-Back</a:t>
            </a:r>
          </a:p>
          <a:p>
            <a:pPr>
              <a:buFont typeface="Arial" pitchFamily="34" charset="0"/>
              <a:buChar char="•"/>
            </a:pPr>
            <a:r>
              <a:rPr lang="es-ES" dirty="0"/>
              <a:t> </a:t>
            </a:r>
            <a:r>
              <a:rPr lang="es-ES" dirty="0" err="1" smtClean="0"/>
              <a:t>Optically</a:t>
            </a:r>
            <a:r>
              <a:rPr lang="es-ES" dirty="0" smtClean="0"/>
              <a:t> </a:t>
            </a:r>
            <a:r>
              <a:rPr lang="es-ES" dirty="0" err="1" smtClean="0"/>
              <a:t>quasi-thin</a:t>
            </a:r>
            <a:r>
              <a:rPr lang="es-ES" dirty="0" smtClean="0"/>
              <a:t> </a:t>
            </a:r>
            <a:r>
              <a:rPr lang="es-ES" dirty="0" err="1" smtClean="0"/>
              <a:t>limit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47311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ext Box 2"/>
          <p:cNvSpPr txBox="1">
            <a:spLocks noChangeArrowheads="1"/>
          </p:cNvSpPr>
          <p:nvPr/>
        </p:nvSpPr>
        <p:spPr bwMode="auto">
          <a:xfrm>
            <a:off x="2810669" y="65088"/>
            <a:ext cx="3522663" cy="3905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40820" rIns="81639" bIns="40820"/>
          <a:lstStyle/>
          <a:p>
            <a:pPr algn="ctr" defTabSz="407988" hangingPunct="0">
              <a:lnSpc>
                <a:spcPct val="93000"/>
              </a:lnSpc>
              <a:buClr>
                <a:srgbClr val="FFFFFF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</a:tabLst>
            </a:pPr>
            <a:r>
              <a:rPr lang="en-GB" sz="2400" dirty="0">
                <a:solidFill>
                  <a:srgbClr val="FFFFFF"/>
                </a:solidFill>
              </a:rPr>
              <a:t>Hazel inversions (filaments)</a:t>
            </a:r>
          </a:p>
        </p:txBody>
      </p:sp>
      <p:pic>
        <p:nvPicPr>
          <p:cNvPr id="115716" name="Imagen 8" descr="trujillobueno-fig-extra.eps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" y="1557338"/>
            <a:ext cx="8977313" cy="2057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115717" name="2005-07-07-AR10786-gb+hac+haw+had.mpg" descr="/Users/jtbueno/JTB/YUKIO-ANDRES-JAVIER/2005-07-07-AR10786-gb+hac+haw+had.mpg">
            <a:hlinkClick r:id="" action="ppaction://media"/>
          </p:cNvPr>
          <p:cNvPicPr>
            <a:picLocks noRot="1" noChangeAspect="1" noChangeArrowheads="1"/>
          </p:cNvPicPr>
          <p:nvPr>
            <a:quickTimeFile r:link="rId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6600" y="3767138"/>
            <a:ext cx="2971800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5718" name="Text Box 6"/>
          <p:cNvSpPr txBox="1">
            <a:spLocks noChangeArrowheads="1"/>
          </p:cNvSpPr>
          <p:nvPr/>
        </p:nvSpPr>
        <p:spPr bwMode="auto">
          <a:xfrm>
            <a:off x="4110038" y="6477000"/>
            <a:ext cx="50704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sz="1600"/>
              <a:t>Katsukawa, Asensio Ramos &amp; Trujillo Bueno (in prep.)</a:t>
            </a:r>
          </a:p>
        </p:txBody>
      </p:sp>
      <p:sp>
        <p:nvSpPr>
          <p:cNvPr id="115719" name="Line 7"/>
          <p:cNvSpPr>
            <a:spLocks noChangeShapeType="1"/>
          </p:cNvSpPr>
          <p:nvPr/>
        </p:nvSpPr>
        <p:spPr bwMode="auto">
          <a:xfrm flipH="1">
            <a:off x="5651499" y="3068960"/>
            <a:ext cx="504031" cy="136810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s-ES"/>
          </a:p>
        </p:txBody>
      </p:sp>
      <p:sp>
        <p:nvSpPr>
          <p:cNvPr id="115720" name="CuadroTexto 7"/>
          <p:cNvSpPr txBox="1">
            <a:spLocks noChangeArrowheads="1"/>
          </p:cNvSpPr>
          <p:nvPr/>
        </p:nvSpPr>
        <p:spPr bwMode="auto">
          <a:xfrm>
            <a:off x="100013" y="3716338"/>
            <a:ext cx="1231900" cy="641350"/>
          </a:xfrm>
          <a:prstGeom prst="rect">
            <a:avLst/>
          </a:prstGeom>
          <a:solidFill>
            <a:srgbClr val="FF9900"/>
          </a:solidFill>
          <a:ln w="158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s-ES_tradnl" sz="1800" b="1">
                <a:solidFill>
                  <a:schemeClr val="tx1"/>
                </a:solidFill>
                <a:ea typeface="ＭＳ Ｐゴシック" pitchFamily="-109" charset="-128"/>
              </a:rPr>
              <a:t>B = 750 G</a:t>
            </a:r>
          </a:p>
          <a:p>
            <a:pPr algn="ctr" eaLnBrk="0" hangingPunct="0"/>
            <a:r>
              <a:rPr lang="es-ES_tradnl" sz="1800" b="1">
                <a:solidFill>
                  <a:schemeClr val="tx1"/>
                </a:solidFill>
                <a:latin typeface="Symbol" pitchFamily="18" charset="2"/>
                <a:ea typeface="ＭＳ Ｐゴシック" pitchFamily="-109" charset="-128"/>
              </a:rPr>
              <a:t>q</a:t>
            </a:r>
            <a:r>
              <a:rPr lang="es-ES_tradnl" sz="1800" b="1">
                <a:solidFill>
                  <a:schemeClr val="tx1"/>
                </a:solidFill>
                <a:ea typeface="ＭＳ Ｐゴシック" pitchFamily="-109" charset="-128"/>
              </a:rPr>
              <a:t>=97º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1520" y="4881563"/>
            <a:ext cx="23230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Strong</a:t>
            </a:r>
            <a:r>
              <a:rPr lang="es-ES" dirty="0" smtClean="0"/>
              <a:t> </a:t>
            </a:r>
            <a:r>
              <a:rPr lang="es-ES" dirty="0" err="1" smtClean="0"/>
              <a:t>fields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endParaRPr lang="es-ES" dirty="0" smtClean="0"/>
          </a:p>
          <a:p>
            <a:r>
              <a:rPr lang="es-ES" dirty="0" smtClean="0"/>
              <a:t>no </a:t>
            </a:r>
            <a:r>
              <a:rPr lang="es-ES" dirty="0" err="1" smtClean="0"/>
              <a:t>signature</a:t>
            </a:r>
            <a:r>
              <a:rPr lang="es-ES" dirty="0" smtClean="0"/>
              <a:t> of</a:t>
            </a:r>
          </a:p>
          <a:p>
            <a:r>
              <a:rPr lang="es-ES" dirty="0" err="1" smtClean="0"/>
              <a:t>atomic</a:t>
            </a:r>
            <a:r>
              <a:rPr lang="es-ES" dirty="0" smtClean="0"/>
              <a:t> </a:t>
            </a:r>
            <a:r>
              <a:rPr lang="es-ES" dirty="0" err="1" smtClean="0"/>
              <a:t>polarization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605665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video>
              <p:cMediaNode>
                <p:cTn id="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5717"/>
                </p:tgtEl>
              </p:cMediaNode>
            </p:video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9" name="Text Box 5"/>
          <p:cNvSpPr txBox="1">
            <a:spLocks noChangeArrowheads="1"/>
          </p:cNvSpPr>
          <p:nvPr/>
        </p:nvSpPr>
        <p:spPr bwMode="auto">
          <a:xfrm>
            <a:off x="1699419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>
                <a:solidFill>
                  <a:srgbClr val="FFFFFF"/>
                </a:solidFill>
              </a:rPr>
              <a:t>Milne-</a:t>
            </a:r>
            <a:r>
              <a:rPr lang="en-US" sz="2400" dirty="0" err="1">
                <a:solidFill>
                  <a:srgbClr val="FFFFFF"/>
                </a:solidFill>
              </a:rPr>
              <a:t>Eddington</a:t>
            </a:r>
            <a:r>
              <a:rPr lang="en-US" sz="2400" dirty="0">
                <a:solidFill>
                  <a:srgbClr val="FFFFFF"/>
                </a:solidFill>
              </a:rPr>
              <a:t> with Zeeman effect</a:t>
            </a:r>
          </a:p>
        </p:txBody>
      </p:sp>
      <p:sp>
        <p:nvSpPr>
          <p:cNvPr id="72711" name="Text Box 7"/>
          <p:cNvSpPr txBox="1">
            <a:spLocks noChangeArrowheads="1"/>
          </p:cNvSpPr>
          <p:nvPr/>
        </p:nvSpPr>
        <p:spPr bwMode="auto">
          <a:xfrm>
            <a:off x="7424738" y="6453188"/>
            <a:ext cx="17557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1600"/>
              <a:t>Lites et al. (1988)</a:t>
            </a:r>
          </a:p>
        </p:txBody>
      </p:sp>
      <p:pic>
        <p:nvPicPr>
          <p:cNvPr id="72712" name="Picture 8" descr="addin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916113"/>
            <a:ext cx="21605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719" name="Picture 15" descr="addin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" y="4508500"/>
            <a:ext cx="3730625" cy="614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2715" name="Text Box 11"/>
          <p:cNvSpPr txBox="1">
            <a:spLocks noChangeArrowheads="1"/>
          </p:cNvSpPr>
          <p:nvPr/>
        </p:nvSpPr>
        <p:spPr bwMode="auto">
          <a:xfrm>
            <a:off x="231775" y="1376363"/>
            <a:ext cx="1665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/>
              <a:t>Standard ME</a:t>
            </a:r>
          </a:p>
        </p:txBody>
      </p:sp>
      <p:sp>
        <p:nvSpPr>
          <p:cNvPr id="72716" name="Text Box 12"/>
          <p:cNvSpPr txBox="1">
            <a:spLocks noChangeArrowheads="1"/>
          </p:cNvSpPr>
          <p:nvPr/>
        </p:nvSpPr>
        <p:spPr bwMode="auto">
          <a:xfrm>
            <a:off x="201613" y="3895725"/>
            <a:ext cx="23574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/>
              <a:t>Chromospheric ME</a:t>
            </a:r>
          </a:p>
        </p:txBody>
      </p:sp>
      <p:pic>
        <p:nvPicPr>
          <p:cNvPr id="72717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476250"/>
            <a:ext cx="5146675" cy="597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2718" name="Line 14"/>
          <p:cNvSpPr>
            <a:spLocks noChangeShapeType="1"/>
          </p:cNvSpPr>
          <p:nvPr/>
        </p:nvSpPr>
        <p:spPr bwMode="auto">
          <a:xfrm>
            <a:off x="5580063" y="4581525"/>
            <a:ext cx="503237" cy="5048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72720" name="Text Box 16"/>
          <p:cNvSpPr txBox="1">
            <a:spLocks noChangeArrowheads="1"/>
          </p:cNvSpPr>
          <p:nvPr/>
        </p:nvSpPr>
        <p:spPr bwMode="auto">
          <a:xfrm>
            <a:off x="158750" y="5222875"/>
            <a:ext cx="2819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/>
              <a:t>Other functional forms?</a:t>
            </a:r>
          </a:p>
        </p:txBody>
      </p:sp>
    </p:spTree>
    <p:extLst>
      <p:ext uri="{BB962C8B-B14F-4D97-AF65-F5344CB8AC3E}">
        <p14:creationId xmlns:p14="http://schemas.microsoft.com/office/powerpoint/2010/main" val="193710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15" grpId="0"/>
      <p:bldP spid="72716" grpId="0"/>
      <p:bldP spid="72720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389232" y="-726853"/>
            <a:ext cx="4365536" cy="8714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698625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FFFFFF"/>
                </a:solidFill>
              </a:rPr>
              <a:t>Signals in spectral lines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59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B = B_0 + B_1 \tau&#10;\]&#10;&#10;&#10;\end{document}"/>
  <p:tag name="IGUANATEXSIZE" val="2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newcommand{\thetabold}{\mbox{\boldmath$\theta$}}&#10;\newcommand{\deltabold}{\mbox{\boldmath$\delta$}}&#10;\pagestyle{empty}&#10;\begin{document}&#10;&#10;\[ \color{white} \]&#10;&#10;&#10;\end{document}"/>
  <p:tag name="IGUANATEXSIZE" val="2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newcommand{\thetabold}{\mbox{\boldmath$\theta$}}&#10;\newcommand{\deltabold}{\mbox{\boldmath$\delta$}}&#10;\pagestyle{empty}&#10;\begin{document}&#10;&#10;\[ \color{white} \chi^2(\thetabold+\deltabold) = \sum_{i=1}^4 \sum_{j=1}^N&#10;\frac{\left[ S_i(\thetabold,\lambda_j) - J_i \deltabold - &#10;O_i(\lambda_j) \right]^2}{\sigma_j^2} \]&#10;&#10;&#10;\end{document}"/>
  <p:tag name="IGUANATEXSIZE" val="2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newcommand{\thetabold}{\mbox{\boldmath$\theta$}}&#10;\newcommand{\deltabold}{\mbox{\boldmath$\delta$}}&#10;\pagestyle{empty}&#10;\begin{document}&#10;&#10;\[ \color{white} \left(&#10;\mathbf{J}^T \mathbf{J} \right) \deltabold = &#10;\mathbf{J}^T \left[ \mathbf{O} - \mathbf{S}(\thetabold) \right] \]&#10;&#10;&#10;\end{document}"/>
  <p:tag name="IGUANATEXSIZE" val="2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newcommand{\thetabold}{\mbox{\boldmath$\theta$}}&#10;\newcommand{\deltabold}{\mbox{\boldmath$\delta$}}&#10;\pagestyle{empty}&#10;\begin{document}&#10;&#10;\[ \color{white} \left(\mathbf{J}^T \mathbf{J}+\lambda \mathbf{I} \right) &#10;\deltabold = &#10;\mathbf{J}^T \left[ \mathbf{O} - \mathbf{S}(\thetabold) \right] \]&#10;&#10;&#10;\end{document}"/>
  <p:tag name="IGUANATEXSIZE" val="2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delta \mathbf{I}(\lambda) = \int_0^\infty&#10;\mathbf{R}_x(\lambda,\tau) \delta x(\tau) \mathrm{d}\tau\]&#10;&#10;&#10;\end{document}"/>
  <p:tag name="IGUANATEXSIZE" val="2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mathbf{R}_x(\lambda,\tau) =&#10;\mathbf{O}(0,\tau) \left\{ \mathbf{K}(\tau) &#10;\frac{\partial \mathbf{S}(\tau)}{\partial x}&#10;-\frac{\partial \mathbf{K}(\tau)}{\partial x}&#10;\left[ \mathbf{I}(\tau)-\mathbf{S}(\tau) \right]&#10;\right\}\]&#10;&#10;&#10;\end{document}"/>
  <p:tag name="IGUANATEXSIZE" val="2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newcommand{\thetabold}{\mbox{\boldmath$\theta$}}&#10;\newcommand{\deltabold}{\mbox{\boldmath$\delta$}}&#10;\pagestyle{empty}&#10;\begin{document}&#10;&#10;\[ \color{white} \frac{dn_i}{dt} = \frac{\partial n_i}{ \partial t}&#10;+ \mathbf{v} . \nabla n_i = \sum_{j \neq i} n_j P_{ji}&#10;-n_i \sum_{j \neq i} P_{ij} \]&#10;&#10;&#10;\end{document}"/>
  <p:tag name="IGUANATEXSIZE" val="2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mathrm{BIC} = -2 \ln \mathcal{L}_\mathrm{max} + k \ln N \]&#10;&#10;&#10;\end{document}"/>
  <p:tag name="IGUANATEXSIZE" val="3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Z_\mathrm{SLA}(x) = \frac{1}{N} \sum_i&#10;V(x-X_i) \]&#10;&#10;&#10;\end{document}"/>
  <p:tag name="IGUANATEXSIZE" val="2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Z_\mathrm{LA}(x) = \frac{\sum_i&#10;w_i V(x-X_i)}{\sum_i w_i} \]&#10;&#10;&#10;\end{document}"/>
  <p:tag name="IGUANATEXSIZE" val="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I(\mu) = B_0 \left\{&#10;1+\beta \mu \Delta^{-1} (1+k_I) \left[ (1+k_I)^2&#10;+f_Q^2+f_U^2+f_V^2 \right]&#10;\right\}&#10;\]&#10;&#10;&#10;\end{document}"/>
  <p:tag name="IGUANATEXSIZE" val="2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Z_\mathrm{LSD}(x) = \frac{\sum_i&#10;W_i w_i^\mathrm{LSD} V(x-X_i)}{\sum_i W_i {w_i^\mathrm{LSD}}^2} \]&#10;&#10;&#10;\end{document}"/>
  <p:tag name="IGUANATEXSIZE" val="2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omega = \omega_0 + \Omega_c\]&#10;&#10;&#10;\end{document}"/>
  <p:tag name="IGUANATEXSIZE" val="2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omega = \omega_0 - \Omega_c\]&#10;&#10;&#10;\end{document}"/>
  <p:tag name="IGUANATEXSIZE" val="2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beta = \lambda^2 \mathrm{RM}\]&#10;&#10;&#10;\end{document}"/>
  <p:tag name="IGUANATEXSIZE" val="2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mathrm{RM} = \frac{e^3}{2\pi m^2c^4}&#10;\int_0^d n_e(s) B_\parallel(s) \mathrm{d}s \]&#10;&#10;&#10;\end{document}"/>
  <p:tag name="IGUANATEXSIZE" val="2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mathrm{RM} = \frac{\beta_1 - \beta_0}{\lambda_1^2 -\lambda_0^2} \]&#10;&#10;&#10;\end{document}"/>
  <p:tag name="IGUANATEXSIZE" val="2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beta = \lambda^2 \mathrm{RM}\]&#10;&#10;&#10;\end{document}"/>
  <p:tag name="IGUANATEXSIZE" val="2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mathrm{RM} = \frac{e^3}{2\pi m^2c^4}&#10;\int_0^d n_e(s) B_\parallel(s) \mathrm{d}s \]&#10;&#10;&#10;\end{document}"/>
  <p:tag name="IGUANATEXSIZE" val="2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&#10;S_c = B_0 + B_1 \tau_0&#10;\]&#10;&#10;&#10;\end{document}"/>
  <p:tag name="IGUANATEXSIZE" val="3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&#10;S_l = B_0 + B_1 \tau_0 - \sum_i A_i e^{-\epsilon_i \tau_0}&#10;\]&#10;&#10;&#10;\end{document}"/>
  <p:tag name="IGUANATEXSIZE" val="3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Q(\mu) = -B_0 \beta \mu \Delta^{-1} \left\{&#10;(1+k_I)^2k_Q - (1+k_I)(k_U f_V - k_V f_U) + f_Q(k_Q f_Q +&#10;k_U f_U + k_V f_V)&#10;\right\}&#10;\]&#10;&#10;&#10;\end{document}"/>
  <p:tag name="IGUANATEXSIZE" val="2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U(\mu) = -B_0 \beta \mu \Delta^{-1} \left\{&#10;(1+k_I)^2k_U - (1+k_I)(k_V f_Q - k_Q f_V) + f_U(k_Q f_Q +&#10;k_U f_U + k_V f_V)&#10;\right\}&#10;\]&#10;&#10;&#10;\end{document}"/>
  <p:tag name="IGUANATEXSIZE" val="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V(\mu) = -B_0 \beta \mu \Delta^{-1} \left\{&#10;(1+k_I)^2k_V - (1+k_I)(k_Q f_U - k_U f_Q) + f_V(k_Q f_Q +&#10;k_U f_U + k_V f_V)&#10;\right\}&#10;\]&#10;&#10;&#10;\end{document}"/>
  <p:tag name="IGUANATEXSIZE" val="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chi^2 = \sum_{i=1}^4 \sum_{j=1}^N&#10;\omega_{ij} \frac{\left[S_i(\lambda_j) - O_i(\lambda_j)\right]^2}{\sigma_j^2} \]&#10;&#10;&#10;\end{document}"/>
  <p:tag name="IGUANATEXSIZE" val="2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chi^2 = \sum_{i=1}^4 \sum_{j=1}^N&#10;\frac{\left[S_i(\lambda_j) - O_i(\lambda_j)\right]^2}{\sigma_j^2} \]&#10;&#10;&#10;\end{document}"/>
  <p:tag name="IGUANATEXSIZE" val="2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newcommand{\thetabold}{\mbox{\boldmath$\theta$}}&#10;\newcommand{\deltabold}{\mbox{\boldmath$\delta$}}&#10;\pagestyle{empty}&#10;\begin{document}&#10;&#10;\[ \color{white} S_i(\thetabold+\deltabold,\lambda_j) \approx &#10;S_i(\thetabold,\lambda_j) + J_i \deltabold \]&#10;&#10;&#10;\end{document}"/>
  <p:tag name="IGUANATEXSIZE" val="2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newcommand{\thetabold}{\mbox{\boldmath$\theta$}}&#10;\newcommand{\deltabold}{\mbox{\boldmath$\delta$}}&#10;\pagestyle{empty}&#10;\begin{document}&#10;&#10;\[ \color{white} J_i = \frac{\partial S(\lambda,\thetabold)}{\partial \thetabold} \]&#10;&#10;&#10;\end{document}"/>
  <p:tag name="IGUANATEXSIZE" val="25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err="1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66403</TotalTime>
  <Words>2120</Words>
  <Application>Microsoft Office PowerPoint</Application>
  <PresentationFormat>On-screen Show (4:3)</PresentationFormat>
  <Paragraphs>475</Paragraphs>
  <Slides>94</Slides>
  <Notes>18</Notes>
  <HiddenSlides>6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5" baseType="lpstr"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Art</dc:creator>
  <cp:lastModifiedBy>Art</cp:lastModifiedBy>
  <cp:revision>278</cp:revision>
  <dcterms:created xsi:type="dcterms:W3CDTF">2010-04-26T10:49:11Z</dcterms:created>
  <dcterms:modified xsi:type="dcterms:W3CDTF">2015-02-25T15:23:38Z</dcterms:modified>
</cp:coreProperties>
</file>